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8"/>
  </p:notesMasterIdLst>
  <p:handoutMasterIdLst>
    <p:handoutMasterId r:id="rId159"/>
  </p:handoutMasterIdLst>
  <p:sldIdLst>
    <p:sldId id="857" r:id="rId2"/>
    <p:sldId id="1821" r:id="rId3"/>
    <p:sldId id="2130" r:id="rId4"/>
    <p:sldId id="1506" r:id="rId5"/>
    <p:sldId id="1812" r:id="rId6"/>
    <p:sldId id="2126" r:id="rId7"/>
    <p:sldId id="2128" r:id="rId8"/>
    <p:sldId id="2129" r:id="rId9"/>
    <p:sldId id="2124" r:id="rId10"/>
    <p:sldId id="2118" r:id="rId11"/>
    <p:sldId id="1505" r:id="rId12"/>
    <p:sldId id="1865" r:id="rId13"/>
    <p:sldId id="1891" r:id="rId14"/>
    <p:sldId id="2137" r:id="rId15"/>
    <p:sldId id="2140" r:id="rId16"/>
    <p:sldId id="2143" r:id="rId17"/>
    <p:sldId id="2144" r:id="rId18"/>
    <p:sldId id="2147" r:id="rId19"/>
    <p:sldId id="2148" r:id="rId20"/>
    <p:sldId id="2149" r:id="rId21"/>
    <p:sldId id="2150" r:id="rId22"/>
    <p:sldId id="2164" r:id="rId23"/>
    <p:sldId id="2154" r:id="rId24"/>
    <p:sldId id="2158" r:id="rId25"/>
    <p:sldId id="2159" r:id="rId26"/>
    <p:sldId id="2160" r:id="rId27"/>
    <p:sldId id="2161" r:id="rId28"/>
    <p:sldId id="2177" r:id="rId29"/>
    <p:sldId id="1893" r:id="rId30"/>
    <p:sldId id="1900" r:id="rId31"/>
    <p:sldId id="1899" r:id="rId32"/>
    <p:sldId id="2179" r:id="rId33"/>
    <p:sldId id="1972" r:id="rId34"/>
    <p:sldId id="1933" r:id="rId35"/>
    <p:sldId id="2185" r:id="rId36"/>
    <p:sldId id="1934" r:id="rId37"/>
    <p:sldId id="1938" r:id="rId38"/>
    <p:sldId id="1939" r:id="rId39"/>
    <p:sldId id="1941" r:id="rId40"/>
    <p:sldId id="1943" r:id="rId41"/>
    <p:sldId id="1944" r:id="rId42"/>
    <p:sldId id="1945" r:id="rId43"/>
    <p:sldId id="479" r:id="rId44"/>
    <p:sldId id="1770" r:id="rId45"/>
    <p:sldId id="1980" r:id="rId46"/>
    <p:sldId id="1761" r:id="rId47"/>
    <p:sldId id="1985" r:id="rId48"/>
    <p:sldId id="1986" r:id="rId49"/>
    <p:sldId id="1988" r:id="rId50"/>
    <p:sldId id="1990" r:id="rId51"/>
    <p:sldId id="1856" r:id="rId52"/>
    <p:sldId id="1995" r:id="rId53"/>
    <p:sldId id="1994" r:id="rId54"/>
    <p:sldId id="1996" r:id="rId55"/>
    <p:sldId id="1997" r:id="rId56"/>
    <p:sldId id="1998" r:id="rId57"/>
    <p:sldId id="1999" r:id="rId58"/>
    <p:sldId id="2000" r:id="rId59"/>
    <p:sldId id="2001" r:id="rId60"/>
    <p:sldId id="2002" r:id="rId61"/>
    <p:sldId id="2004" r:id="rId62"/>
    <p:sldId id="2007" r:id="rId63"/>
    <p:sldId id="1222" r:id="rId64"/>
    <p:sldId id="1965" r:id="rId65"/>
    <p:sldId id="1966" r:id="rId66"/>
    <p:sldId id="1968" r:id="rId67"/>
    <p:sldId id="1978" r:id="rId68"/>
    <p:sldId id="1979" r:id="rId69"/>
    <p:sldId id="2170" r:id="rId70"/>
    <p:sldId id="1946" r:id="rId71"/>
    <p:sldId id="1950" r:id="rId72"/>
    <p:sldId id="1951" r:id="rId73"/>
    <p:sldId id="1952" r:id="rId74"/>
    <p:sldId id="1956" r:id="rId75"/>
    <p:sldId id="1957" r:id="rId76"/>
    <p:sldId id="2180" r:id="rId77"/>
    <p:sldId id="1961" r:id="rId78"/>
    <p:sldId id="1962" r:id="rId79"/>
    <p:sldId id="2181" r:id="rId80"/>
    <p:sldId id="1964" r:id="rId81"/>
    <p:sldId id="2176" r:id="rId82"/>
    <p:sldId id="2008" r:id="rId83"/>
    <p:sldId id="2009" r:id="rId84"/>
    <p:sldId id="2010" r:id="rId85"/>
    <p:sldId id="1885" r:id="rId86"/>
    <p:sldId id="1743" r:id="rId87"/>
    <p:sldId id="1747" r:id="rId88"/>
    <p:sldId id="2036" r:id="rId89"/>
    <p:sldId id="2037" r:id="rId90"/>
    <p:sldId id="1834" r:id="rId91"/>
    <p:sldId id="2022" r:id="rId92"/>
    <p:sldId id="2024" r:id="rId93"/>
    <p:sldId id="2019" r:id="rId94"/>
    <p:sldId id="2020" r:id="rId95"/>
    <p:sldId id="2021" r:id="rId96"/>
    <p:sldId id="2031" r:id="rId97"/>
    <p:sldId id="2032" r:id="rId98"/>
    <p:sldId id="2039" r:id="rId99"/>
    <p:sldId id="2040" r:id="rId100"/>
    <p:sldId id="2044" r:id="rId101"/>
    <p:sldId id="2045" r:id="rId102"/>
    <p:sldId id="2046" r:id="rId103"/>
    <p:sldId id="2047" r:id="rId104"/>
    <p:sldId id="2049" r:id="rId105"/>
    <p:sldId id="2050" r:id="rId106"/>
    <p:sldId id="2052" r:id="rId107"/>
    <p:sldId id="2054" r:id="rId108"/>
    <p:sldId id="2055" r:id="rId109"/>
    <p:sldId id="2056" r:id="rId110"/>
    <p:sldId id="2062" r:id="rId111"/>
    <p:sldId id="2063" r:id="rId112"/>
    <p:sldId id="2065" r:id="rId113"/>
    <p:sldId id="2067" r:id="rId114"/>
    <p:sldId id="2110" r:id="rId115"/>
    <p:sldId id="2068" r:id="rId116"/>
    <p:sldId id="2070" r:id="rId117"/>
    <p:sldId id="2115" r:id="rId118"/>
    <p:sldId id="1707" r:id="rId119"/>
    <p:sldId id="2079" r:id="rId120"/>
    <p:sldId id="2080" r:id="rId121"/>
    <p:sldId id="2082" r:id="rId122"/>
    <p:sldId id="2083" r:id="rId123"/>
    <p:sldId id="2084" r:id="rId124"/>
    <p:sldId id="2087" r:id="rId125"/>
    <p:sldId id="2089" r:id="rId126"/>
    <p:sldId id="2090" r:id="rId127"/>
    <p:sldId id="2091" r:id="rId128"/>
    <p:sldId id="2093" r:id="rId129"/>
    <p:sldId id="2094" r:id="rId130"/>
    <p:sldId id="2095" r:id="rId131"/>
    <p:sldId id="2096" r:id="rId132"/>
    <p:sldId id="2097" r:id="rId133"/>
    <p:sldId id="2099" r:id="rId134"/>
    <p:sldId id="2100" r:id="rId135"/>
    <p:sldId id="2101" r:id="rId136"/>
    <p:sldId id="2106" r:id="rId137"/>
    <p:sldId id="2103" r:id="rId138"/>
    <p:sldId id="2142" r:id="rId139"/>
    <p:sldId id="2107" r:id="rId140"/>
    <p:sldId id="2133" r:id="rId141"/>
    <p:sldId id="2134" r:id="rId142"/>
    <p:sldId id="2135" r:id="rId143"/>
    <p:sldId id="2178" r:id="rId144"/>
    <p:sldId id="2169" r:id="rId145"/>
    <p:sldId id="1886" r:id="rId146"/>
    <p:sldId id="1888" r:id="rId147"/>
    <p:sldId id="2182" r:id="rId148"/>
    <p:sldId id="2183" r:id="rId149"/>
    <p:sldId id="1503" r:id="rId150"/>
    <p:sldId id="2012" r:id="rId151"/>
    <p:sldId id="2013" r:id="rId152"/>
    <p:sldId id="1971" r:id="rId153"/>
    <p:sldId id="1975" r:id="rId154"/>
    <p:sldId id="1976" r:id="rId155"/>
    <p:sldId id="2059" r:id="rId156"/>
    <p:sldId id="2184" r:id="rId157"/>
  </p:sldIdLst>
  <p:sldSz cx="9144000" cy="6858000" type="screen4x3"/>
  <p:notesSz cx="6858000" cy="9144000"/>
  <p:defaultTextStyle>
    <a:defPPr>
      <a:defRPr lang="en-GB"/>
    </a:defPPr>
    <a:lvl1pPr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15"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2449"/>
  </p:normalViewPr>
  <p:slideViewPr>
    <p:cSldViewPr showGuides="1">
      <p:cViewPr varScale="1">
        <p:scale>
          <a:sx n="95" d="100"/>
          <a:sy n="95" d="100"/>
        </p:scale>
        <p:origin x="392" y="184"/>
      </p:cViewPr>
      <p:guideLst>
        <p:guide orient="horz" pos="2115"/>
        <p:guide pos="2880"/>
      </p:guideLst>
    </p:cSldViewPr>
  </p:slideViewPr>
  <p:outlineViewPr>
    <p:cViewPr>
      <p:scale>
        <a:sx n="33" d="100"/>
        <a:sy n="33" d="100"/>
      </p:scale>
      <p:origin x="0" y="-15960"/>
    </p:cViewPr>
  </p:outlineViewPr>
  <p:notesTextViewPr>
    <p:cViewPr>
      <p:scale>
        <a:sx n="100" d="100"/>
        <a:sy n="100" d="100"/>
      </p:scale>
      <p:origin x="0" y="0"/>
    </p:cViewPr>
  </p:notesTextViewPr>
  <p:sorterViewPr>
    <p:cViewPr>
      <p:scale>
        <a:sx n="50" d="100"/>
        <a:sy n="50" d="100"/>
      </p:scale>
      <p:origin x="0" y="0"/>
    </p:cViewPr>
  </p:sorterViewPr>
  <p:notesViewPr>
    <p:cSldViewPr showGuides="1">
      <p:cViewPr varScale="1">
        <p:scale>
          <a:sx n="80" d="100"/>
          <a:sy n="80" d="100"/>
        </p:scale>
        <p:origin x="-174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41870240-DB53-DE4E-B6EB-2CF3F855D70A}"/>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499" name="Rectangle 3">
            <a:extLst>
              <a:ext uri="{FF2B5EF4-FFF2-40B4-BE49-F238E27FC236}">
                <a16:creationId xmlns:a16="http://schemas.microsoft.com/office/drawing/2014/main" id="{B240F32D-606A-9F41-AACD-03252B551F2C}"/>
              </a:ext>
            </a:extLst>
          </p:cNvPr>
          <p:cNvSpPr>
            <a:spLocks noGrp="1" noChangeArrowheads="1"/>
          </p:cNvSpPr>
          <p:nvPr>
            <p:ph type="dt" sz="quarter"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charset="0"/>
                <a:ea typeface="ＭＳ Ｐゴシック" charset="0"/>
              </a:defRPr>
            </a:lvl1pPr>
          </a:lstStyle>
          <a:p>
            <a:pPr>
              <a:defRPr/>
            </a:pPr>
            <a:endParaRPr lang="nl-NL"/>
          </a:p>
        </p:txBody>
      </p:sp>
      <p:sp>
        <p:nvSpPr>
          <p:cNvPr id="362500" name="Rectangle 4">
            <a:extLst>
              <a:ext uri="{FF2B5EF4-FFF2-40B4-BE49-F238E27FC236}">
                <a16:creationId xmlns:a16="http://schemas.microsoft.com/office/drawing/2014/main" id="{7DF7F654-2C8B-1A41-9CCD-365987C25F50}"/>
              </a:ext>
            </a:extLst>
          </p:cNvPr>
          <p:cNvSpPr>
            <a:spLocks noGrp="1" noChangeArrowheads="1"/>
          </p:cNvSpPr>
          <p:nvPr>
            <p:ph type="ftr" sz="quarter" idx="2"/>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501" name="Rectangle 5">
            <a:extLst>
              <a:ext uri="{FF2B5EF4-FFF2-40B4-BE49-F238E27FC236}">
                <a16:creationId xmlns:a16="http://schemas.microsoft.com/office/drawing/2014/main" id="{A912AD3A-E5BF-A741-80D9-7A2EB4DA424C}"/>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atin typeface="Times" pitchFamily="2" charset="0"/>
              </a:defRPr>
            </a:lvl1pPr>
          </a:lstStyle>
          <a:p>
            <a:fld id="{B19BE602-5B00-FC4C-AB41-CF2D557B276A}" type="slidenum">
              <a:rPr lang="nl-NL" altLang="nl-BE"/>
              <a:pPr/>
              <a:t>‹nr.›</a:t>
            </a:fld>
            <a:endParaRPr lang="nl-NL" altLang="nl-B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1BF036C-235B-4540-8BC7-28AAD4961AFE}"/>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5" name="Rectangle 3">
            <a:extLst>
              <a:ext uri="{FF2B5EF4-FFF2-40B4-BE49-F238E27FC236}">
                <a16:creationId xmlns:a16="http://schemas.microsoft.com/office/drawing/2014/main" id="{263AE628-D2CF-E641-AEF7-0E0D94F55F2C}"/>
              </a:ext>
            </a:extLst>
          </p:cNvPr>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defRPr>
            </a:lvl1pPr>
          </a:lstStyle>
          <a:p>
            <a:pPr>
              <a:defRPr/>
            </a:pPr>
            <a:endParaRPr lang="en-GB" altLang="nl-NL"/>
          </a:p>
        </p:txBody>
      </p:sp>
      <p:sp>
        <p:nvSpPr>
          <p:cNvPr id="13316" name="Rectangle 4">
            <a:extLst>
              <a:ext uri="{FF2B5EF4-FFF2-40B4-BE49-F238E27FC236}">
                <a16:creationId xmlns:a16="http://schemas.microsoft.com/office/drawing/2014/main" id="{00F6EBC9-F70B-5641-B982-BD55C058A9B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977084C7-2F19-E54F-950C-15F7519200DE}"/>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GB" altLang="nl-NL" noProof="0"/>
              <a:t>Click to edit Master text styles</a:t>
            </a:r>
          </a:p>
          <a:p>
            <a:pPr lvl="1"/>
            <a:r>
              <a:rPr lang="en-GB" altLang="nl-NL" noProof="0"/>
              <a:t>Second level</a:t>
            </a:r>
          </a:p>
          <a:p>
            <a:pPr lvl="2"/>
            <a:r>
              <a:rPr lang="en-GB" altLang="nl-NL" noProof="0"/>
              <a:t>Third level</a:t>
            </a:r>
          </a:p>
          <a:p>
            <a:pPr lvl="3"/>
            <a:r>
              <a:rPr lang="en-GB" altLang="nl-NL" noProof="0"/>
              <a:t>Fourth level</a:t>
            </a:r>
          </a:p>
          <a:p>
            <a:pPr lvl="4"/>
            <a:r>
              <a:rPr lang="en-GB" altLang="nl-NL" noProof="0"/>
              <a:t>Fifth level</a:t>
            </a:r>
          </a:p>
        </p:txBody>
      </p:sp>
      <p:sp>
        <p:nvSpPr>
          <p:cNvPr id="3078" name="Rectangle 6">
            <a:extLst>
              <a:ext uri="{FF2B5EF4-FFF2-40B4-BE49-F238E27FC236}">
                <a16:creationId xmlns:a16="http://schemas.microsoft.com/office/drawing/2014/main" id="{ADDB855D-56DE-0048-9D5D-70BE0B9385CD}"/>
              </a:ext>
            </a:extLst>
          </p:cNvPr>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9" name="Rectangle 7">
            <a:extLst>
              <a:ext uri="{FF2B5EF4-FFF2-40B4-BE49-F238E27FC236}">
                <a16:creationId xmlns:a16="http://schemas.microsoft.com/office/drawing/2014/main" id="{B7BC41E1-C9BC-BC40-89C2-81BD86FF1377}"/>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vl1pPr>
          </a:lstStyle>
          <a:p>
            <a:fld id="{13836C78-1C24-B647-93F4-B6291A2E4BE9}" type="slidenum">
              <a:rPr lang="en-GB" altLang="nl-NL"/>
              <a:pPr/>
              <a:t>‹nr.›</a:t>
            </a:fld>
            <a:endParaRPr lang="en-GB"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Wegens de ongunstige weersomstandigheden tijdens de eerste weken van april is deze rondleiding een beetje verschoven, en met een virtuele rondleiding is dit goed mogelijk, nietwaar. Wij willen u graag danken voor het grote geduld, onze appreciatie hiervoor!</a:t>
            </a:r>
          </a:p>
          <a:p>
            <a:endParaRPr lang="nl-BE" dirty="0"/>
          </a:p>
          <a:p>
            <a:endParaRPr lang="nl-BE" dirty="0"/>
          </a:p>
          <a:p>
            <a:r>
              <a:rPr lang="nl-BE" dirty="0"/>
              <a:t>Omwille van de verschuiving van de Floraliën naar volgend jaar is er door de organisatie geopteerd voor een alternatieve reeks activiteiten. En er is een mooie titel voor gevonden, proficiat!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a:t>
            </a:fld>
            <a:endParaRPr lang="en-GB" altLang="nl-NL"/>
          </a:p>
        </p:txBody>
      </p:sp>
    </p:spTree>
    <p:extLst>
      <p:ext uri="{BB962C8B-B14F-4D97-AF65-F5344CB8AC3E}">
        <p14:creationId xmlns:p14="http://schemas.microsoft.com/office/powerpoint/2010/main" val="1894851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‘Adolphe Audusson’</a:t>
            </a:r>
          </a:p>
          <a:p>
            <a:r>
              <a:rPr lang="nl-BE" dirty="0"/>
              <a:t>Theefamilie (Theaceae)</a:t>
            </a:r>
          </a:p>
          <a:p>
            <a:endParaRPr lang="nl-BE" dirty="0"/>
          </a:p>
          <a:p>
            <a:endParaRPr lang="nl-BE" dirty="0"/>
          </a:p>
          <a:p>
            <a:r>
              <a:rPr lang="nl-BE" dirty="0"/>
              <a:t>Creatief met afgevallen bloemen, een resultaat van schoolvakantie en wandelen met (groot)ouders?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a:t>
            </a:fld>
            <a:endParaRPr lang="en-GB" altLang="nl-NL"/>
          </a:p>
        </p:txBody>
      </p:sp>
    </p:spTree>
    <p:extLst>
      <p:ext uri="{BB962C8B-B14F-4D97-AF65-F5344CB8AC3E}">
        <p14:creationId xmlns:p14="http://schemas.microsoft.com/office/powerpoint/2010/main" val="27169749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Epimedium pinnatum subsp. colchicum </a:t>
            </a:r>
          </a:p>
          <a:p>
            <a:r>
              <a:rPr lang="nl-BE" dirty="0"/>
              <a:t>Berberisfamilie (Berberidaceae)</a:t>
            </a:r>
          </a:p>
          <a:p>
            <a:endParaRPr lang="nl-BE" dirty="0"/>
          </a:p>
          <a:p>
            <a:endParaRPr lang="nl-BE" dirty="0"/>
          </a:p>
          <a:p>
            <a:r>
              <a:rPr lang="nl-BE" dirty="0"/>
              <a:t>En hier is dan de in onze tuinen meer gewone ondersoort subsp. </a:t>
            </a:r>
            <a:r>
              <a:rPr lang="nl-BE" i="1" dirty="0"/>
              <a:t>colchicum</a:t>
            </a:r>
            <a:r>
              <a:rPr lang="nl-BE" dirty="0"/>
              <a:t>, met haar natuurlijk areaal langs de kust van de Zwarte Zee, in NO Turkije en W Georgië.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106</a:t>
            </a:fld>
            <a:endParaRPr lang="en-GB" altLang="nl-NL"/>
          </a:p>
        </p:txBody>
      </p:sp>
    </p:spTree>
    <p:extLst>
      <p:ext uri="{BB962C8B-B14F-4D97-AF65-F5344CB8AC3E}">
        <p14:creationId xmlns:p14="http://schemas.microsoft.com/office/powerpoint/2010/main" val="888114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Epimedium pinnatum subsp. colchicum </a:t>
            </a:r>
          </a:p>
          <a:p>
            <a:r>
              <a:rPr lang="nl-BE" dirty="0"/>
              <a:t>Berberisfamilie (Berberidaceae)</a:t>
            </a:r>
          </a:p>
          <a:p>
            <a:endParaRPr lang="nl-BE" dirty="0"/>
          </a:p>
          <a:p>
            <a:endParaRPr lang="nl-BE" dirty="0"/>
          </a:p>
          <a:p>
            <a:r>
              <a:rPr lang="nl-BE" dirty="0"/>
              <a:t>En hier is dan de in onze tuinen meer gewone ondersoort subsp. </a:t>
            </a:r>
            <a:r>
              <a:rPr lang="nl-BE" i="1" dirty="0"/>
              <a:t>colchicum</a:t>
            </a:r>
            <a:r>
              <a:rPr lang="nl-BE" dirty="0"/>
              <a:t>, met haar natuurlijk areaal langs de kust van de Zwarte Zee, in NO Turkije en W Georgië.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107</a:t>
            </a:fld>
            <a:endParaRPr lang="en-GB" altLang="nl-NL"/>
          </a:p>
        </p:txBody>
      </p:sp>
    </p:spTree>
    <p:extLst>
      <p:ext uri="{BB962C8B-B14F-4D97-AF65-F5344CB8AC3E}">
        <p14:creationId xmlns:p14="http://schemas.microsoft.com/office/powerpoint/2010/main" val="29189915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Kerria japonica </a:t>
            </a:r>
          </a:p>
          <a:p>
            <a:r>
              <a:rPr lang="nl-BE" dirty="0"/>
              <a:t>Rozenfamilie (Rosaceae)</a:t>
            </a:r>
          </a:p>
          <a:p>
            <a:endParaRPr lang="nl-BE" dirty="0"/>
          </a:p>
          <a:p>
            <a:endParaRPr lang="nl-BE" dirty="0"/>
          </a:p>
          <a:p>
            <a:r>
              <a:rPr lang="nl-BE" dirty="0"/>
              <a:t>Enkele decennia geleden was een zeer gevulde vorm van deze wilde, enkelvoudige vorm bijzonder populair in tuinen. De gelijkenis van die gele bolletjes met gevulde gele boterbloemen heeft wellicht geleid tot de verwarrende naam Ranonkelstruik. </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108</a:t>
            </a:fld>
            <a:endParaRPr lang="en-GB" altLang="nl-NL"/>
          </a:p>
        </p:txBody>
      </p:sp>
    </p:spTree>
    <p:extLst>
      <p:ext uri="{BB962C8B-B14F-4D97-AF65-F5344CB8AC3E}">
        <p14:creationId xmlns:p14="http://schemas.microsoft.com/office/powerpoint/2010/main" val="40043986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Kerria japonica </a:t>
            </a:r>
          </a:p>
          <a:p>
            <a:r>
              <a:rPr lang="nl-BE" dirty="0"/>
              <a:t>Rozenfamilie (Rosaceae)</a:t>
            </a:r>
          </a:p>
          <a:p>
            <a:endParaRPr lang="nl-BE" dirty="0"/>
          </a:p>
          <a:p>
            <a:endParaRPr lang="nl-BE" dirty="0"/>
          </a:p>
          <a:p>
            <a:r>
              <a:rPr lang="nl-BE" dirty="0"/>
              <a:t>Enkele decennia geleden was een zeer gevulde vorm van deze wilde, enkelvoudige vorm bijzonder populair in tuinen. De gelijkenis van die gele bolletjes met gevulde gele boterbloemen heeft wellicht geleid tot de verwarrende naam Ranonkelstruik. </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109</a:t>
            </a:fld>
            <a:endParaRPr lang="en-GB" altLang="nl-NL"/>
          </a:p>
        </p:txBody>
      </p:sp>
    </p:spTree>
    <p:extLst>
      <p:ext uri="{BB962C8B-B14F-4D97-AF65-F5344CB8AC3E}">
        <p14:creationId xmlns:p14="http://schemas.microsoft.com/office/powerpoint/2010/main" val="221356811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Syringa oblata subsp. dilatata </a:t>
            </a:r>
          </a:p>
          <a:p>
            <a:r>
              <a:rPr lang="nl-BE" dirty="0"/>
              <a:t>Olijffamilie (Oleaceae)</a:t>
            </a:r>
          </a:p>
          <a:p>
            <a:endParaRPr lang="nl-BE" dirty="0"/>
          </a:p>
          <a:p>
            <a:endParaRPr lang="nl-BE" dirty="0"/>
          </a:p>
          <a:p>
            <a:r>
              <a:rPr lang="nl-BE" dirty="0"/>
              <a:t>Dit is een van weinige seringen die we uit een originele, wilde bron hebben betrokken, ze heeft een fijne kleur en een aantrekkelijke geur, een prima sering voor in uw tuin.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110</a:t>
            </a:fld>
            <a:endParaRPr lang="en-GB" altLang="nl-NL"/>
          </a:p>
        </p:txBody>
      </p:sp>
    </p:spTree>
    <p:extLst>
      <p:ext uri="{BB962C8B-B14F-4D97-AF65-F5344CB8AC3E}">
        <p14:creationId xmlns:p14="http://schemas.microsoft.com/office/powerpoint/2010/main" val="57493554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Syringa oblata subsp. dilatata </a:t>
            </a:r>
          </a:p>
          <a:p>
            <a:r>
              <a:rPr lang="nl-BE" dirty="0"/>
              <a:t>Olijffamilie (Oleaceae)</a:t>
            </a:r>
          </a:p>
          <a:p>
            <a:endParaRPr lang="nl-BE" dirty="0"/>
          </a:p>
          <a:p>
            <a:endParaRPr lang="nl-BE" dirty="0"/>
          </a:p>
          <a:p>
            <a:r>
              <a:rPr lang="nl-BE" dirty="0"/>
              <a:t>Dit is een van weinige seringen die we uit een originele, wilde bron hebben betrokken, ze heeft een fijne kleur en een aantrekkelijke geur, een prima sering voor in uw tuin.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111</a:t>
            </a:fld>
            <a:endParaRPr lang="en-GB" altLang="nl-NL"/>
          </a:p>
        </p:txBody>
      </p:sp>
    </p:spTree>
    <p:extLst>
      <p:ext uri="{BB962C8B-B14F-4D97-AF65-F5344CB8AC3E}">
        <p14:creationId xmlns:p14="http://schemas.microsoft.com/office/powerpoint/2010/main" val="23855403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Tijdens het wandelen in het arboretum, op zoek naar interessante topics word ik “beregend” door deze gevleugelde vruchtjes. </a:t>
            </a:r>
          </a:p>
          <a:p>
            <a:r>
              <a:rPr lang="nl-BE" dirty="0"/>
              <a:t>Wat dwarrelt hier naar beneden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112</a:t>
            </a:fld>
            <a:endParaRPr lang="en-GB" altLang="nl-NL"/>
          </a:p>
        </p:txBody>
      </p:sp>
    </p:spTree>
    <p:extLst>
      <p:ext uri="{BB962C8B-B14F-4D97-AF65-F5344CB8AC3E}">
        <p14:creationId xmlns:p14="http://schemas.microsoft.com/office/powerpoint/2010/main" val="195141896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Gevleugelde vruchtjes van Ulmus pumila </a:t>
            </a:r>
          </a:p>
          <a:p>
            <a:r>
              <a:rPr lang="nl-BE" dirty="0"/>
              <a:t>Olmenfamilie (Ulmaceae)</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113</a:t>
            </a:fld>
            <a:endParaRPr lang="en-GB" altLang="nl-NL"/>
          </a:p>
        </p:txBody>
      </p:sp>
    </p:spTree>
    <p:extLst>
      <p:ext uri="{BB962C8B-B14F-4D97-AF65-F5344CB8AC3E}">
        <p14:creationId xmlns:p14="http://schemas.microsoft.com/office/powerpoint/2010/main" val="384063327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Pawpaw (Asimina triloba)</a:t>
            </a:r>
          </a:p>
          <a:p>
            <a:r>
              <a:rPr lang="nl-BE" dirty="0"/>
              <a:t>Annonafamilie (Annonaceae)</a:t>
            </a:r>
          </a:p>
          <a:p>
            <a:endParaRPr lang="nl-BE" dirty="0"/>
          </a:p>
          <a:p>
            <a:endParaRPr lang="nl-BE" dirty="0"/>
          </a:p>
          <a:p>
            <a:r>
              <a:rPr lang="nl-BE" dirty="0"/>
              <a:t>De bloemknoppen beginnen te zwellen, en de eerste start al met het openen.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115</a:t>
            </a:fld>
            <a:endParaRPr lang="en-GB" altLang="nl-NL"/>
          </a:p>
        </p:txBody>
      </p:sp>
    </p:spTree>
    <p:extLst>
      <p:ext uri="{BB962C8B-B14F-4D97-AF65-F5344CB8AC3E}">
        <p14:creationId xmlns:p14="http://schemas.microsoft.com/office/powerpoint/2010/main" val="79667998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Pawpaw (Asimina triloba)</a:t>
            </a:r>
          </a:p>
          <a:p>
            <a:r>
              <a:rPr lang="nl-BE" dirty="0"/>
              <a:t>Annonafamilie (Annonaceae)</a:t>
            </a:r>
          </a:p>
          <a:p>
            <a:endParaRPr lang="nl-BE" dirty="0"/>
          </a:p>
          <a:p>
            <a:endParaRPr lang="nl-BE" dirty="0"/>
          </a:p>
          <a:p>
            <a:r>
              <a:rPr lang="nl-BE" dirty="0"/>
              <a:t>De bloemknoppen beginnen te zwellen, en de eerste start al met het openen.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116</a:t>
            </a:fld>
            <a:endParaRPr lang="en-GB" altLang="nl-NL"/>
          </a:p>
        </p:txBody>
      </p:sp>
    </p:spTree>
    <p:extLst>
      <p:ext uri="{BB962C8B-B14F-4D97-AF65-F5344CB8AC3E}">
        <p14:creationId xmlns:p14="http://schemas.microsoft.com/office/powerpoint/2010/main" val="2995139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a:t>
            </a:fld>
            <a:endParaRPr lang="en-GB" altLang="nl-NL"/>
          </a:p>
        </p:txBody>
      </p:sp>
    </p:spTree>
    <p:extLst>
      <p:ext uri="{BB962C8B-B14F-4D97-AF65-F5344CB8AC3E}">
        <p14:creationId xmlns:p14="http://schemas.microsoft.com/office/powerpoint/2010/main" val="26158532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Stinkende magnolia (Magnolia tripetala)</a:t>
            </a:r>
          </a:p>
          <a:p>
            <a:r>
              <a:rPr lang="nl-BE" dirty="0"/>
              <a:t>Magnoliafamilie (Magnoliaceae)</a:t>
            </a:r>
          </a:p>
          <a:p>
            <a:endParaRPr lang="nl-BE" dirty="0"/>
          </a:p>
          <a:p>
            <a:endParaRPr lang="nl-BE" dirty="0"/>
          </a:p>
          <a:p>
            <a:r>
              <a:rPr lang="nl-BE" dirty="0"/>
              <a:t>Bij deze stengeltop herkennen we links een verdroogde knopschub, en rechts een lichtgroene knopschub. Beide zijn opgebouwd uit twee zeer grote stipulen, die compleet met elkaar waren vergroeid, en openscheuren tijdens het ontluiken van de knoppen. </a:t>
            </a:r>
          </a:p>
          <a:p>
            <a:r>
              <a:rPr lang="nl-BE" dirty="0"/>
              <a:t>In het centrum zien we links een nog opgeplooide jonge bladschijf, en rechts haar eigen twee reusachtige stipulen die als een koker het volgende blad omuhullen.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117</a:t>
            </a:fld>
            <a:endParaRPr lang="en-GB" altLang="nl-NL"/>
          </a:p>
        </p:txBody>
      </p:sp>
    </p:spTree>
    <p:extLst>
      <p:ext uri="{BB962C8B-B14F-4D97-AF65-F5344CB8AC3E}">
        <p14:creationId xmlns:p14="http://schemas.microsoft.com/office/powerpoint/2010/main" val="154178660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118</a:t>
            </a:fld>
            <a:endParaRPr lang="en-GB" altLang="nl-NL"/>
          </a:p>
        </p:txBody>
      </p:sp>
    </p:spTree>
    <p:extLst>
      <p:ext uri="{BB962C8B-B14F-4D97-AF65-F5344CB8AC3E}">
        <p14:creationId xmlns:p14="http://schemas.microsoft.com/office/powerpoint/2010/main" val="61817854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Berberis yingjingensis </a:t>
            </a:r>
          </a:p>
          <a:p>
            <a:r>
              <a:rPr lang="nl-BE" dirty="0"/>
              <a:t>Berberisfamilie (Berberidaceae)</a:t>
            </a:r>
          </a:p>
          <a:p>
            <a:endParaRPr lang="nl-BE" dirty="0"/>
          </a:p>
          <a:p>
            <a:endParaRPr lang="nl-BE" dirty="0"/>
          </a:p>
          <a:p>
            <a:r>
              <a:rPr lang="nl-BE" dirty="0"/>
              <a:t>In 2010 hebben we een stukje plant ontvangen van een zeer milde Vriend van de Plantentuin, als </a:t>
            </a:r>
            <a:r>
              <a:rPr lang="nl-BE" i="1" dirty="0"/>
              <a:t>Berberis aff. verruculosa</a:t>
            </a:r>
            <a:r>
              <a:rPr lang="nl-BE" dirty="0"/>
              <a:t>, met andere woorden eigenlijk was de naam van deze plant niet bekend. </a:t>
            </a:r>
          </a:p>
          <a:p>
            <a:r>
              <a:rPr lang="nl-BE" dirty="0"/>
              <a:t>En dan klopt, want pas in 2012 heeft deze soort een officiële botanische beschrijving gekregen, en de naam is toen gepubliceerd als </a:t>
            </a:r>
            <a:r>
              <a:rPr lang="nl-BE" i="1" dirty="0"/>
              <a:t>Berberis yingjingensis</a:t>
            </a:r>
            <a:r>
              <a:rPr lang="nl-BE" dirty="0"/>
              <a:t>, vernoemd naar de berg Ying jing waar de bekende populaties toen groeiden.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119</a:t>
            </a:fld>
            <a:endParaRPr lang="en-GB" altLang="nl-NL"/>
          </a:p>
        </p:txBody>
      </p:sp>
    </p:spTree>
    <p:extLst>
      <p:ext uri="{BB962C8B-B14F-4D97-AF65-F5344CB8AC3E}">
        <p14:creationId xmlns:p14="http://schemas.microsoft.com/office/powerpoint/2010/main" val="39549113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Berberis yingjingensis </a:t>
            </a:r>
          </a:p>
          <a:p>
            <a:r>
              <a:rPr lang="nl-BE" dirty="0"/>
              <a:t>Berberisfamilie (Berberidaceae)</a:t>
            </a:r>
          </a:p>
          <a:p>
            <a:endParaRPr lang="nl-BE" dirty="0"/>
          </a:p>
          <a:p>
            <a:endParaRPr lang="nl-BE" dirty="0"/>
          </a:p>
          <a:p>
            <a:r>
              <a:rPr lang="nl-BE" dirty="0"/>
              <a:t>In 2010 hebben we een stukje plant ontvangen van een zeer milde Vriend van de Plantentuin, als </a:t>
            </a:r>
            <a:r>
              <a:rPr lang="nl-BE" i="1" dirty="0"/>
              <a:t>Berberis aff. verruculosa</a:t>
            </a:r>
            <a:r>
              <a:rPr lang="nl-BE" dirty="0"/>
              <a:t>, met andere woorden eigenlijk was de naam van deze plant niet bekend. </a:t>
            </a:r>
          </a:p>
          <a:p>
            <a:r>
              <a:rPr lang="nl-BE" dirty="0"/>
              <a:t>En dan klopt, want pas in 2012 heeft deze soort een officiële botanische beschrijving gekregen, en de naam is toen gepubliceerd als </a:t>
            </a:r>
            <a:r>
              <a:rPr lang="nl-BE" i="1" dirty="0"/>
              <a:t>Berberis yingjingensis</a:t>
            </a:r>
            <a:r>
              <a:rPr lang="nl-BE" dirty="0"/>
              <a:t>, vernoemd naar de berg Ying jing waar de bekende populaties toen groeiden.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120</a:t>
            </a:fld>
            <a:endParaRPr lang="en-GB" altLang="nl-NL"/>
          </a:p>
        </p:txBody>
      </p:sp>
    </p:spTree>
    <p:extLst>
      <p:ext uri="{BB962C8B-B14F-4D97-AF65-F5344CB8AC3E}">
        <p14:creationId xmlns:p14="http://schemas.microsoft.com/office/powerpoint/2010/main" val="225066842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Bergenia stracheyi </a:t>
            </a:r>
          </a:p>
          <a:p>
            <a:r>
              <a:rPr lang="nl-BE" dirty="0"/>
              <a:t>Steenbreekfamilie (Saxifragaceae)</a:t>
            </a:r>
          </a:p>
          <a:p>
            <a:endParaRPr lang="nl-BE" dirty="0"/>
          </a:p>
          <a:p>
            <a:endParaRPr lang="nl-BE" dirty="0"/>
          </a:p>
          <a:p>
            <a:r>
              <a:rPr lang="nl-BE" dirty="0"/>
              <a:t>Naar mijn mening een van de meer elegante soorten in dit genus, en minder snel woekerend dan de populaire tuinsoorten. </a:t>
            </a:r>
          </a:p>
          <a:p>
            <a:r>
              <a:rPr lang="nl-BE" dirty="0"/>
              <a:t>De naam verwijst naar Richard Strachey, een van de vele kolonialen die als amateur-botanici werkzaam waren in het toenmailge Brits-Indië.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121</a:t>
            </a:fld>
            <a:endParaRPr lang="en-GB" altLang="nl-NL"/>
          </a:p>
        </p:txBody>
      </p:sp>
    </p:spTree>
    <p:extLst>
      <p:ext uri="{BB962C8B-B14F-4D97-AF65-F5344CB8AC3E}">
        <p14:creationId xmlns:p14="http://schemas.microsoft.com/office/powerpoint/2010/main" val="110533433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Bergenia stracheyi </a:t>
            </a:r>
          </a:p>
          <a:p>
            <a:r>
              <a:rPr lang="nl-BE" dirty="0"/>
              <a:t>Steenbreekfamilie (Saxifragaceae)</a:t>
            </a:r>
          </a:p>
          <a:p>
            <a:endParaRPr lang="nl-BE" dirty="0"/>
          </a:p>
          <a:p>
            <a:endParaRPr lang="nl-BE" dirty="0"/>
          </a:p>
          <a:p>
            <a:r>
              <a:rPr lang="nl-BE" dirty="0"/>
              <a:t>Naar mijn mening een van de meer elegante soorten in dit genus, en minder snel woekerend dan de populaire tuinsoorten. </a:t>
            </a:r>
          </a:p>
          <a:p>
            <a:r>
              <a:rPr lang="nl-BE" dirty="0"/>
              <a:t>De naam verwijst naar Richard Strachey, een van de vele kolonialen die als amateur-botanici werkzaam waren in het toenmailge Brits-Indië.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122</a:t>
            </a:fld>
            <a:endParaRPr lang="en-GB" altLang="nl-NL"/>
          </a:p>
        </p:txBody>
      </p:sp>
    </p:spTree>
    <p:extLst>
      <p:ext uri="{BB962C8B-B14F-4D97-AF65-F5344CB8AC3E}">
        <p14:creationId xmlns:p14="http://schemas.microsoft.com/office/powerpoint/2010/main" val="91683970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Rhodotypos scandens </a:t>
            </a:r>
          </a:p>
          <a:p>
            <a:r>
              <a:rPr lang="nl-BE" dirty="0"/>
              <a:t>Rozenfamilie (Rosaceae)</a:t>
            </a:r>
          </a:p>
          <a:p>
            <a:endParaRPr lang="nl-BE" dirty="0"/>
          </a:p>
          <a:p>
            <a:endParaRPr lang="nl-BE" dirty="0"/>
          </a:p>
          <a:p>
            <a:r>
              <a:rPr lang="nl-BE" dirty="0"/>
              <a:t>Net zoals haar nauwe verwant, </a:t>
            </a:r>
            <a:r>
              <a:rPr lang="nl-BE" i="1" dirty="0"/>
              <a:t>Kerria japonica</a:t>
            </a:r>
            <a:r>
              <a:rPr lang="nl-BE" dirty="0"/>
              <a:t>, is dit een monotypisch genus, beide trouwens met een zeer gelijkaardig areaal in het Verre Oosten. </a:t>
            </a:r>
          </a:p>
          <a:p>
            <a:r>
              <a:rPr lang="nl-BE" dirty="0"/>
              <a:t>De soortaanduiding “scandens” verwijst eigenlijk naar een klimmende plant, maar dat vermogen is bij deze soort niet echt ontwikkeld, vermoedelijk is hier onderweg een foutieve interpretatie gebeurd. </a:t>
            </a:r>
          </a:p>
          <a:p>
            <a:r>
              <a:rPr lang="nl-BE" dirty="0"/>
              <a:t>Opmerkelijk, dit is een van de zeer zeldzame soorten uit de Rozenfamilie met tegenoverstaande bladeren, en dat fenomeen zet zich verder in de viertallige bloem. </a:t>
            </a:r>
          </a:p>
          <a:p>
            <a:r>
              <a:rPr lang="nl-BE" dirty="0"/>
              <a:t>In oudere lijsten vinden we nog geregeld de naam Kaimastruik voor deze plant, maar ik kan momenteel geen verklaring vinden voor deze vreemde naam.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123</a:t>
            </a:fld>
            <a:endParaRPr lang="en-GB" altLang="nl-NL"/>
          </a:p>
        </p:txBody>
      </p:sp>
    </p:spTree>
    <p:extLst>
      <p:ext uri="{BB962C8B-B14F-4D97-AF65-F5344CB8AC3E}">
        <p14:creationId xmlns:p14="http://schemas.microsoft.com/office/powerpoint/2010/main" val="405834307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Rhodotypos scandens </a:t>
            </a:r>
          </a:p>
          <a:p>
            <a:r>
              <a:rPr lang="nl-BE" dirty="0"/>
              <a:t>Rozenfamilie (Rosaceae)</a:t>
            </a:r>
          </a:p>
          <a:p>
            <a:endParaRPr lang="nl-BE" dirty="0"/>
          </a:p>
          <a:p>
            <a:endParaRPr lang="nl-BE" dirty="0"/>
          </a:p>
          <a:p>
            <a:r>
              <a:rPr lang="nl-BE" dirty="0"/>
              <a:t>Net zoals haar nauwe verwant, </a:t>
            </a:r>
            <a:r>
              <a:rPr lang="nl-BE" i="1" dirty="0"/>
              <a:t>Kerria japonica</a:t>
            </a:r>
            <a:r>
              <a:rPr lang="nl-BE" dirty="0"/>
              <a:t>, is dit een monotypisch genus, beide trouwens met een zeer gelijkaardig areaal in het Verre Oosten. </a:t>
            </a:r>
          </a:p>
          <a:p>
            <a:r>
              <a:rPr lang="nl-BE" dirty="0"/>
              <a:t>De soortaanduiding “scandens” verwijst eigenlijk naar een klimmende plant, maar dat vermogen is bij deze soort niet echt ontwikkeld, vermoedelijk is hier onderweg een foutieve interpretatie gebeurd. </a:t>
            </a:r>
          </a:p>
          <a:p>
            <a:r>
              <a:rPr lang="nl-BE" dirty="0"/>
              <a:t>Opmerkelijk, dit is een van de zeer zeldzame soorten uit de Rozenfamilie met tegenoverstaande bladeren, en dat fenomeen zet zich verder in de viertallige bloem. </a:t>
            </a:r>
          </a:p>
          <a:p>
            <a:r>
              <a:rPr lang="nl-BE" dirty="0"/>
              <a:t>In oudere </a:t>
            </a:r>
            <a:r>
              <a:rPr lang="nl-BE"/>
              <a:t>lijsten vinden </a:t>
            </a:r>
            <a:r>
              <a:rPr lang="nl-BE" dirty="0"/>
              <a:t>we nog geregeld de naam Kaimastruik voor deze plant, maar ik kan momenteel geen verklaring vinden voor deze vreemde naam.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124</a:t>
            </a:fld>
            <a:endParaRPr lang="en-GB" altLang="nl-NL"/>
          </a:p>
        </p:txBody>
      </p:sp>
    </p:spTree>
    <p:extLst>
      <p:ext uri="{BB962C8B-B14F-4D97-AF65-F5344CB8AC3E}">
        <p14:creationId xmlns:p14="http://schemas.microsoft.com/office/powerpoint/2010/main" val="299655198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Lamium orvala </a:t>
            </a:r>
          </a:p>
          <a:p>
            <a:r>
              <a:rPr lang="nl-BE" dirty="0"/>
              <a:t>Lipbloemenfamilie (Lamiaceae)</a:t>
            </a:r>
          </a:p>
          <a:p>
            <a:endParaRPr lang="nl-BE" dirty="0"/>
          </a:p>
          <a:p>
            <a:endParaRPr lang="nl-BE" dirty="0"/>
          </a:p>
          <a:p>
            <a:r>
              <a:rPr lang="nl-BE" dirty="0"/>
              <a:t>Een erg fraaie dovenetel uit Centraal-Europa, die het heel goed doet in (half)schaduw, en mooie, grote bloemen produceert. Een aanrader!</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125</a:t>
            </a:fld>
            <a:endParaRPr lang="en-GB" altLang="nl-NL"/>
          </a:p>
        </p:txBody>
      </p:sp>
    </p:spTree>
    <p:extLst>
      <p:ext uri="{BB962C8B-B14F-4D97-AF65-F5344CB8AC3E}">
        <p14:creationId xmlns:p14="http://schemas.microsoft.com/office/powerpoint/2010/main" val="352088405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Lamium orvala </a:t>
            </a:r>
          </a:p>
          <a:p>
            <a:r>
              <a:rPr lang="nl-BE" dirty="0"/>
              <a:t>Lipbloemenfamilie (Lamiaceae)</a:t>
            </a:r>
          </a:p>
          <a:p>
            <a:endParaRPr lang="nl-BE" dirty="0"/>
          </a:p>
          <a:p>
            <a:endParaRPr lang="nl-BE" dirty="0"/>
          </a:p>
          <a:p>
            <a:r>
              <a:rPr lang="nl-BE" dirty="0"/>
              <a:t>Een erg fraaie dovenetel uit Centraal-Europa, die het heel goed doet in (half)schaduw, en mooie, grote bloemen produceert. Een aanrader!</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126</a:t>
            </a:fld>
            <a:endParaRPr lang="en-GB" altLang="nl-NL"/>
          </a:p>
        </p:txBody>
      </p:sp>
    </p:spTree>
    <p:extLst>
      <p:ext uri="{BB962C8B-B14F-4D97-AF65-F5344CB8AC3E}">
        <p14:creationId xmlns:p14="http://schemas.microsoft.com/office/powerpoint/2010/main" val="242883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Kruipend vergeet-me-nietje (Omphalodes verna)</a:t>
            </a:r>
          </a:p>
          <a:p>
            <a:r>
              <a:rPr lang="nl-BE" dirty="0"/>
              <a:t>Ruwbladigenfamilie (Boraginaceae)</a:t>
            </a:r>
          </a:p>
          <a:p>
            <a:endParaRPr lang="nl-BE" dirty="0"/>
          </a:p>
          <a:p>
            <a:endParaRPr lang="nl-BE" dirty="0"/>
          </a:p>
          <a:p>
            <a:r>
              <a:rPr lang="nl-BE" dirty="0"/>
              <a:t>Begin maart 2021</a:t>
            </a:r>
          </a:p>
          <a:p>
            <a:r>
              <a:rPr lang="nl-BE" dirty="0"/>
              <a:t>De bloei blijft maar doorgaan, en nu in een versneld tempo, “</a:t>
            </a:r>
            <a:r>
              <a:rPr lang="nl-BE" i="1" dirty="0"/>
              <a:t>verna</a:t>
            </a:r>
            <a:r>
              <a:rPr lang="nl-BE" dirty="0"/>
              <a:t>” nietwaar.</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a:t>
            </a:fld>
            <a:endParaRPr lang="en-GB" altLang="nl-NL"/>
          </a:p>
        </p:txBody>
      </p:sp>
    </p:spTree>
    <p:extLst>
      <p:ext uri="{BB962C8B-B14F-4D97-AF65-F5344CB8AC3E}">
        <p14:creationId xmlns:p14="http://schemas.microsoft.com/office/powerpoint/2010/main" val="153166612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Peucedanum officinale </a:t>
            </a:r>
          </a:p>
          <a:p>
            <a:r>
              <a:rPr lang="nl-BE" dirty="0"/>
              <a:t>Schermbloemenfamilie (Apiaceae)</a:t>
            </a:r>
          </a:p>
          <a:p>
            <a:endParaRPr lang="nl-BE" dirty="0"/>
          </a:p>
          <a:p>
            <a:endParaRPr lang="nl-BE" dirty="0"/>
          </a:p>
          <a:p>
            <a:r>
              <a:rPr lang="nl-BE" dirty="0"/>
              <a:t>Nog een andere, onweerstaanbare plant, maar dan in ongeveer elk seizoen, lente, zomer, herfst, en zelfs in de winter heeft deze plant bijzonder sterke fotogenieke trekken.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127</a:t>
            </a:fld>
            <a:endParaRPr lang="en-GB" altLang="nl-NL"/>
          </a:p>
        </p:txBody>
      </p:sp>
    </p:spTree>
    <p:extLst>
      <p:ext uri="{BB962C8B-B14F-4D97-AF65-F5344CB8AC3E}">
        <p14:creationId xmlns:p14="http://schemas.microsoft.com/office/powerpoint/2010/main" val="276442684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Peucedanum officinale </a:t>
            </a:r>
          </a:p>
          <a:p>
            <a:r>
              <a:rPr lang="nl-BE" dirty="0"/>
              <a:t>Schermbloemenfamilie (Apiaceae)</a:t>
            </a:r>
          </a:p>
          <a:p>
            <a:endParaRPr lang="nl-BE" dirty="0"/>
          </a:p>
          <a:p>
            <a:endParaRPr lang="nl-BE" dirty="0"/>
          </a:p>
          <a:p>
            <a:r>
              <a:rPr lang="nl-BE" dirty="0"/>
              <a:t>Nog een andere, onweerstaanbare plant, maar dan in ongeveer elk seizoen, lente, zomer, herfst, en zelfs in de winter heeft deze plant bijzonder sterke fotogenieke trekken.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128</a:t>
            </a:fld>
            <a:endParaRPr lang="en-GB" altLang="nl-NL"/>
          </a:p>
        </p:txBody>
      </p:sp>
    </p:spTree>
    <p:extLst>
      <p:ext uri="{BB962C8B-B14F-4D97-AF65-F5344CB8AC3E}">
        <p14:creationId xmlns:p14="http://schemas.microsoft.com/office/powerpoint/2010/main" val="90364138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Paeonia tenuifolia </a:t>
            </a:r>
          </a:p>
          <a:p>
            <a:r>
              <a:rPr lang="nl-BE" dirty="0"/>
              <a:t>Pioenfamilie (Paeoniaceae)</a:t>
            </a:r>
          </a:p>
          <a:p>
            <a:endParaRPr lang="nl-BE" dirty="0"/>
          </a:p>
          <a:p>
            <a:endParaRPr lang="nl-BE" dirty="0"/>
          </a:p>
          <a:p>
            <a:r>
              <a:rPr lang="nl-BE" dirty="0"/>
              <a:t>Herkent u nog de bronskleurige jonge bladeren van sommige pioenen? </a:t>
            </a:r>
          </a:p>
          <a:p>
            <a:r>
              <a:rPr lang="nl-BE" dirty="0"/>
              <a:t>En bij deze soort zorgen de bijzonder fijn verdeelde bladeren voor een mooie extraatje.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129</a:t>
            </a:fld>
            <a:endParaRPr lang="en-GB" altLang="nl-NL"/>
          </a:p>
        </p:txBody>
      </p:sp>
    </p:spTree>
    <p:extLst>
      <p:ext uri="{BB962C8B-B14F-4D97-AF65-F5344CB8AC3E}">
        <p14:creationId xmlns:p14="http://schemas.microsoft.com/office/powerpoint/2010/main" val="123108334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Paeonia tenuifolia </a:t>
            </a:r>
          </a:p>
          <a:p>
            <a:r>
              <a:rPr lang="nl-BE" dirty="0"/>
              <a:t>Pioenfamilie (Paeoniaceae)</a:t>
            </a:r>
          </a:p>
          <a:p>
            <a:endParaRPr lang="nl-BE" dirty="0"/>
          </a:p>
          <a:p>
            <a:endParaRPr lang="nl-BE" dirty="0"/>
          </a:p>
          <a:p>
            <a:r>
              <a:rPr lang="nl-BE" dirty="0"/>
              <a:t>Herkent u nog de bronskleurige jonge bladeren van sommige pioenen? </a:t>
            </a:r>
          </a:p>
          <a:p>
            <a:r>
              <a:rPr lang="nl-BE" dirty="0"/>
              <a:t>En bij deze soort zorgen de bijzonder fijn verdeelde bladeren voor een mooie extraatje.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130</a:t>
            </a:fld>
            <a:endParaRPr lang="en-GB" altLang="nl-NL"/>
          </a:p>
        </p:txBody>
      </p:sp>
    </p:spTree>
    <p:extLst>
      <p:ext uri="{BB962C8B-B14F-4D97-AF65-F5344CB8AC3E}">
        <p14:creationId xmlns:p14="http://schemas.microsoft.com/office/powerpoint/2010/main" val="109267419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Stengelloze gentiaan (Gentiana acaulis)</a:t>
            </a:r>
          </a:p>
          <a:p>
            <a:r>
              <a:rPr lang="nl-BE" dirty="0"/>
              <a:t>Gentiaanfamilie (Gentianaceae)</a:t>
            </a:r>
          </a:p>
          <a:p>
            <a:endParaRPr lang="nl-BE" dirty="0"/>
          </a:p>
          <a:p>
            <a:endParaRPr lang="nl-BE" dirty="0"/>
          </a:p>
          <a:p>
            <a:r>
              <a:rPr lang="nl-BE" dirty="0"/>
              <a:t>Eindelijk is het gelukt, een bloeiende gentiaan op de rotstuin…</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131</a:t>
            </a:fld>
            <a:endParaRPr lang="en-GB" altLang="nl-NL"/>
          </a:p>
        </p:txBody>
      </p:sp>
    </p:spTree>
    <p:extLst>
      <p:ext uri="{BB962C8B-B14F-4D97-AF65-F5344CB8AC3E}">
        <p14:creationId xmlns:p14="http://schemas.microsoft.com/office/powerpoint/2010/main" val="311014336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Stengelloze gentiaan (Gentiana acaulis)</a:t>
            </a:r>
          </a:p>
          <a:p>
            <a:r>
              <a:rPr lang="nl-BE" dirty="0"/>
              <a:t>Gentiaanfamilie (Gentianaceae)</a:t>
            </a:r>
          </a:p>
          <a:p>
            <a:endParaRPr lang="nl-BE" dirty="0"/>
          </a:p>
          <a:p>
            <a:endParaRPr lang="nl-BE" dirty="0"/>
          </a:p>
          <a:p>
            <a:r>
              <a:rPr lang="nl-BE" dirty="0"/>
              <a:t>Eindelijk is het gelukt, een bloeiende gentiaan op de rotstuin…</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132</a:t>
            </a:fld>
            <a:endParaRPr lang="en-GB" altLang="nl-NL"/>
          </a:p>
        </p:txBody>
      </p:sp>
    </p:spTree>
    <p:extLst>
      <p:ext uri="{BB962C8B-B14F-4D97-AF65-F5344CB8AC3E}">
        <p14:creationId xmlns:p14="http://schemas.microsoft.com/office/powerpoint/2010/main" val="196286315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Epimedium rubrum (x)</a:t>
            </a:r>
          </a:p>
          <a:p>
            <a:r>
              <a:rPr lang="nl-BE" dirty="0"/>
              <a:t>Berberisfamilie (Berberidaceae)</a:t>
            </a:r>
          </a:p>
          <a:p>
            <a:endParaRPr lang="nl-BE" dirty="0"/>
          </a:p>
          <a:p>
            <a:endParaRPr lang="nl-BE" dirty="0"/>
          </a:p>
          <a:p>
            <a:r>
              <a:rPr lang="nl-BE" dirty="0"/>
              <a:t>Deze hybride was lange tijd de enige </a:t>
            </a:r>
            <a:r>
              <a:rPr lang="nl-BE" i="1" dirty="0"/>
              <a:t>Epimedium</a:t>
            </a:r>
            <a:r>
              <a:rPr lang="nl-BE" dirty="0"/>
              <a:t> die frequent in onze tuinen aanwezig was, een kruising tussen twee min of meer verwante soorten, </a:t>
            </a:r>
            <a:r>
              <a:rPr lang="nl-BE" i="1" dirty="0"/>
              <a:t>Epimedium alpinum </a:t>
            </a:r>
            <a:r>
              <a:rPr lang="nl-BE" dirty="0"/>
              <a:t>en </a:t>
            </a:r>
            <a:r>
              <a:rPr lang="nl-BE" i="1" dirty="0"/>
              <a:t>Epimedium grandiflorum</a:t>
            </a:r>
            <a:r>
              <a:rPr lang="nl-BE" dirty="0"/>
              <a: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133</a:t>
            </a:fld>
            <a:endParaRPr lang="en-GB" altLang="nl-NL"/>
          </a:p>
        </p:txBody>
      </p:sp>
    </p:spTree>
    <p:extLst>
      <p:ext uri="{BB962C8B-B14F-4D97-AF65-F5344CB8AC3E}">
        <p14:creationId xmlns:p14="http://schemas.microsoft.com/office/powerpoint/2010/main" val="383718783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Paeonia cambessedesii</a:t>
            </a:r>
          </a:p>
          <a:p>
            <a:r>
              <a:rPr lang="nl-BE" dirty="0"/>
              <a:t>Pioenfamilie (Paeoniaceae)</a:t>
            </a:r>
          </a:p>
          <a:p>
            <a:endParaRPr lang="nl-BE" dirty="0"/>
          </a:p>
          <a:p>
            <a:endParaRPr lang="nl-BE" dirty="0"/>
          </a:p>
          <a:p>
            <a:r>
              <a:rPr lang="nl-BE" dirty="0"/>
              <a:t>Nog een pioen, maar een heel mooie soort, met donkerrode bladonderzijde. Enkel bekend van de Balearen.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134</a:t>
            </a:fld>
            <a:endParaRPr lang="en-GB" altLang="nl-NL"/>
          </a:p>
        </p:txBody>
      </p:sp>
    </p:spTree>
    <p:extLst>
      <p:ext uri="{BB962C8B-B14F-4D97-AF65-F5344CB8AC3E}">
        <p14:creationId xmlns:p14="http://schemas.microsoft.com/office/powerpoint/2010/main" val="323748040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Paeonia cambessedesii</a:t>
            </a:r>
          </a:p>
          <a:p>
            <a:r>
              <a:rPr lang="nl-BE" dirty="0"/>
              <a:t>Pioenfamilie (Paeoniaceae)</a:t>
            </a:r>
          </a:p>
          <a:p>
            <a:endParaRPr lang="nl-BE" dirty="0"/>
          </a:p>
          <a:p>
            <a:endParaRPr lang="nl-BE" dirty="0"/>
          </a:p>
          <a:p>
            <a:r>
              <a:rPr lang="nl-BE" dirty="0"/>
              <a:t>Nog een pioen, maar een heel mooie soort, met donkerrode bladonderzijde. Enkel bekend van de Balearen.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135</a:t>
            </a:fld>
            <a:endParaRPr lang="en-GB" altLang="nl-NL"/>
          </a:p>
        </p:txBody>
      </p:sp>
    </p:spTree>
    <p:extLst>
      <p:ext uri="{BB962C8B-B14F-4D97-AF65-F5344CB8AC3E}">
        <p14:creationId xmlns:p14="http://schemas.microsoft.com/office/powerpoint/2010/main" val="365352977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Dwergiris (Iris pumila)</a:t>
            </a:r>
          </a:p>
          <a:p>
            <a:r>
              <a:rPr lang="nl-BE" dirty="0"/>
              <a:t>Irisfamilie (Iridaceae)</a:t>
            </a:r>
          </a:p>
          <a:p>
            <a:endParaRPr lang="nl-BE" dirty="0"/>
          </a:p>
          <a:p>
            <a:endParaRPr lang="nl-BE" dirty="0"/>
          </a:p>
          <a:p>
            <a:r>
              <a:rPr lang="nl-BE" dirty="0"/>
              <a:t>Er zijn wel meer kleine iris-soorten, maar deze heeft de naam “pumila” gekregen, vandaar: dit is onze Dwergiris…</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136</a:t>
            </a:fld>
            <a:endParaRPr lang="en-GB" altLang="nl-NL"/>
          </a:p>
        </p:txBody>
      </p:sp>
    </p:spTree>
    <p:extLst>
      <p:ext uri="{BB962C8B-B14F-4D97-AF65-F5344CB8AC3E}">
        <p14:creationId xmlns:p14="http://schemas.microsoft.com/office/powerpoint/2010/main" val="3592866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Kruipend vergeet-me-nietje (Omphalodes verna)</a:t>
            </a:r>
          </a:p>
          <a:p>
            <a:r>
              <a:rPr lang="nl-BE" dirty="0"/>
              <a:t>Ruwbladigenfamilie (Boraginaceae)</a:t>
            </a:r>
          </a:p>
          <a:p>
            <a:endParaRPr lang="nl-BE" dirty="0"/>
          </a:p>
          <a:p>
            <a:endParaRPr lang="nl-BE" dirty="0"/>
          </a:p>
          <a:p>
            <a:r>
              <a:rPr lang="nl-BE" dirty="0"/>
              <a:t>En we kunnen hier herhalen: “de bloei blijft maar doorgaan”…</a:t>
            </a:r>
          </a:p>
          <a:p>
            <a:r>
              <a:rPr lang="nl-BE" dirty="0"/>
              <a:t>Is dit niet prachtig?</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13</a:t>
            </a:fld>
            <a:endParaRPr lang="en-GB" altLang="nl-NL"/>
          </a:p>
        </p:txBody>
      </p:sp>
    </p:spTree>
    <p:extLst>
      <p:ext uri="{BB962C8B-B14F-4D97-AF65-F5344CB8AC3E}">
        <p14:creationId xmlns:p14="http://schemas.microsoft.com/office/powerpoint/2010/main" val="185910697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Dwergiris (Iris pumila)</a:t>
            </a:r>
          </a:p>
          <a:p>
            <a:r>
              <a:rPr lang="nl-BE" dirty="0"/>
              <a:t>Irisfamilie (Iridaceae)</a:t>
            </a:r>
          </a:p>
          <a:p>
            <a:endParaRPr lang="nl-BE" dirty="0"/>
          </a:p>
          <a:p>
            <a:endParaRPr lang="nl-BE" dirty="0"/>
          </a:p>
          <a:p>
            <a:r>
              <a:rPr lang="nl-BE" dirty="0"/>
              <a:t>Er zijn wel meer kleine iris-soorten, maar deze heeft de naam “pumila” gekregen, vandaar: dit is onze Dwergiris…</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137</a:t>
            </a:fld>
            <a:endParaRPr lang="en-GB" altLang="nl-NL"/>
          </a:p>
        </p:txBody>
      </p:sp>
    </p:spTree>
    <p:extLst>
      <p:ext uri="{BB962C8B-B14F-4D97-AF65-F5344CB8AC3E}">
        <p14:creationId xmlns:p14="http://schemas.microsoft.com/office/powerpoint/2010/main" val="265757394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Potentilla pyrenaica </a:t>
            </a:r>
          </a:p>
          <a:p>
            <a:r>
              <a:rPr lang="nl-BE" dirty="0"/>
              <a:t>Rozenfamilie (Rosaceae)</a:t>
            </a:r>
          </a:p>
          <a:p>
            <a:endParaRPr lang="nl-BE" dirty="0"/>
          </a:p>
          <a:p>
            <a:endParaRPr lang="nl-BE" dirty="0"/>
          </a:p>
          <a:p>
            <a:r>
              <a:rPr lang="nl-BE" dirty="0"/>
              <a:t>In het stukje uitloper van de Rotstuin, aan de overzijde van de brede weg, vinden we nog meerdere rotsplanten, zoals deze soort uit de Pyreneeën en aangrenzende gebieden. Vanuit deze startpositie heeft ze nog meer geschikt terrein “veroverd”, en dus opnieuw: elke soort vindt haar plekje…</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138</a:t>
            </a:fld>
            <a:endParaRPr lang="en-GB" altLang="nl-NL"/>
          </a:p>
        </p:txBody>
      </p:sp>
    </p:spTree>
    <p:extLst>
      <p:ext uri="{BB962C8B-B14F-4D97-AF65-F5344CB8AC3E}">
        <p14:creationId xmlns:p14="http://schemas.microsoft.com/office/powerpoint/2010/main" val="420007877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Potentilla pyrenaica </a:t>
            </a:r>
          </a:p>
          <a:p>
            <a:r>
              <a:rPr lang="nl-BE" dirty="0"/>
              <a:t>Rozenfamilie (Rosaceae)</a:t>
            </a:r>
          </a:p>
          <a:p>
            <a:endParaRPr lang="nl-BE" dirty="0"/>
          </a:p>
          <a:p>
            <a:endParaRPr lang="nl-BE" dirty="0"/>
          </a:p>
          <a:p>
            <a:r>
              <a:rPr lang="nl-BE" dirty="0"/>
              <a:t>In het stukje uitloper van de Rotstuin, aan de overzijde van de brede weg, vinden we nog meerdere rotsplanten, zoals deze soort uit de Pyreneeën en aangrenzende gebieden. Vanuit deze startpositie heeft ze nog meer geschikt terrein “veroverd”, en dus opnieuw: elke soort vindt haar plekje…</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139</a:t>
            </a:fld>
            <a:endParaRPr lang="en-GB" altLang="nl-NL"/>
          </a:p>
        </p:txBody>
      </p:sp>
    </p:spTree>
    <p:extLst>
      <p:ext uri="{BB962C8B-B14F-4D97-AF65-F5344CB8AC3E}">
        <p14:creationId xmlns:p14="http://schemas.microsoft.com/office/powerpoint/2010/main" val="382069251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Aubrieta deltoidea </a:t>
            </a:r>
          </a:p>
          <a:p>
            <a:r>
              <a:rPr lang="nl-BE" dirty="0"/>
              <a:t>Kruisbloemenfamilie (Brassicaceae)</a:t>
            </a:r>
          </a:p>
          <a:p>
            <a:endParaRPr lang="nl-BE" dirty="0"/>
          </a:p>
          <a:p>
            <a:endParaRPr lang="nl-BE" dirty="0"/>
          </a:p>
          <a:p>
            <a:r>
              <a:rPr lang="nl-BE" dirty="0"/>
              <a:t>En om de Rotstuin af te sluiten nog drie kussenvormende soorten (uit dezelfde familie) die daar nu aan het bloeien zijn.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140</a:t>
            </a:fld>
            <a:endParaRPr lang="en-GB" altLang="nl-NL"/>
          </a:p>
        </p:txBody>
      </p:sp>
    </p:spTree>
    <p:extLst>
      <p:ext uri="{BB962C8B-B14F-4D97-AF65-F5344CB8AC3E}">
        <p14:creationId xmlns:p14="http://schemas.microsoft.com/office/powerpoint/2010/main" val="80765405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Lentescheefbloem (Iberis sempervirens)</a:t>
            </a:r>
          </a:p>
          <a:p>
            <a:r>
              <a:rPr lang="nl-BE" dirty="0"/>
              <a:t>Kruisbloemenfamilie (Brassicaceae)</a:t>
            </a:r>
          </a:p>
          <a:p>
            <a:endParaRPr lang="nl-BE" dirty="0"/>
          </a:p>
          <a:p>
            <a:endParaRPr lang="nl-BE" dirty="0"/>
          </a:p>
          <a:p>
            <a:r>
              <a:rPr lang="nl-BE" dirty="0"/>
              <a:t>En om de Rotstuin af te sluiten nog drie kussenvormende soorten (uit dezelfde familie) die daar nu aan het bloeien zijn.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141</a:t>
            </a:fld>
            <a:endParaRPr lang="en-GB" altLang="nl-NL"/>
          </a:p>
        </p:txBody>
      </p:sp>
    </p:spTree>
    <p:extLst>
      <p:ext uri="{BB962C8B-B14F-4D97-AF65-F5344CB8AC3E}">
        <p14:creationId xmlns:p14="http://schemas.microsoft.com/office/powerpoint/2010/main" val="139057168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Aurinia saxatilis </a:t>
            </a:r>
          </a:p>
          <a:p>
            <a:r>
              <a:rPr lang="nl-BE" dirty="0"/>
              <a:t>Kruisbloemenfamilie (Brassicaceae)</a:t>
            </a:r>
          </a:p>
          <a:p>
            <a:endParaRPr lang="nl-BE" dirty="0"/>
          </a:p>
          <a:p>
            <a:endParaRPr lang="nl-BE" dirty="0"/>
          </a:p>
          <a:p>
            <a:r>
              <a:rPr lang="nl-BE" dirty="0"/>
              <a:t>En om de Rotstuin af te sluiten nog drie kussenvormende soorten (uit dezelfde familie) die daar nu aan het bloeien zijn.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142</a:t>
            </a:fld>
            <a:endParaRPr lang="en-GB" altLang="nl-NL"/>
          </a:p>
        </p:txBody>
      </p:sp>
    </p:spTree>
    <p:extLst>
      <p:ext uri="{BB962C8B-B14F-4D97-AF65-F5344CB8AC3E}">
        <p14:creationId xmlns:p14="http://schemas.microsoft.com/office/powerpoint/2010/main" val="321118446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Trosvlier (Sambucus racemosa)</a:t>
            </a:r>
          </a:p>
          <a:p>
            <a:r>
              <a:rPr lang="nl-BE" dirty="0"/>
              <a:t>Muskuskruidfamilie (Adoxaceae)</a:t>
            </a:r>
          </a:p>
          <a:p>
            <a:endParaRPr lang="nl-BE" dirty="0"/>
          </a:p>
          <a:p>
            <a:endParaRPr lang="nl-BE" dirty="0"/>
          </a:p>
          <a:p>
            <a:r>
              <a:rPr lang="nl-BE" dirty="0"/>
              <a:t>De Nederlandse naam vertaalt de Latijnse term “racemosa” letterlijk, maar hier schuilt een klein probleem: dit bloemgestel is echt géén tros…</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144</a:t>
            </a:fld>
            <a:endParaRPr lang="en-GB" altLang="nl-NL"/>
          </a:p>
        </p:txBody>
      </p:sp>
    </p:spTree>
    <p:extLst>
      <p:ext uri="{BB962C8B-B14F-4D97-AF65-F5344CB8AC3E}">
        <p14:creationId xmlns:p14="http://schemas.microsoft.com/office/powerpoint/2010/main" val="334185474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Trosvlier (Sambucus racemosa)</a:t>
            </a:r>
          </a:p>
          <a:p>
            <a:r>
              <a:rPr lang="nl-BE" dirty="0"/>
              <a:t>Muskuskruidfamilie (Adoxaceae)</a:t>
            </a:r>
          </a:p>
          <a:p>
            <a:endParaRPr lang="nl-BE" dirty="0"/>
          </a:p>
          <a:p>
            <a:endParaRPr lang="nl-BE" dirty="0"/>
          </a:p>
          <a:p>
            <a:r>
              <a:rPr lang="nl-BE" dirty="0"/>
              <a:t>De Nederlandse naam vertaalt de Latijnse term “racemosa” letterlijk, maar hier schuilt een klein probleem: dit bloemgestel is echt géén tros…</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145</a:t>
            </a:fld>
            <a:endParaRPr lang="en-GB" altLang="nl-NL"/>
          </a:p>
        </p:txBody>
      </p:sp>
    </p:spTree>
    <p:extLst>
      <p:ext uri="{BB962C8B-B14F-4D97-AF65-F5344CB8AC3E}">
        <p14:creationId xmlns:p14="http://schemas.microsoft.com/office/powerpoint/2010/main" val="36700970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Coriaria napalensis </a:t>
            </a:r>
          </a:p>
          <a:p>
            <a:r>
              <a:rPr lang="nl-BE" dirty="0"/>
              <a:t>Coriariafamilie (Coriariaceae)</a:t>
            </a:r>
          </a:p>
          <a:p>
            <a:endParaRPr lang="nl-BE" dirty="0"/>
          </a:p>
          <a:p>
            <a:endParaRPr lang="nl-BE" dirty="0"/>
          </a:p>
          <a:p>
            <a:r>
              <a:rPr lang="nl-BE" dirty="0"/>
              <a:t>Medio april zien we nog de laatste restjes van de bloei, maar dankzij de opmerkzaamheid van Marc Libert kan ik ook enkele verse bloemen tonen.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146</a:t>
            </a:fld>
            <a:endParaRPr lang="en-GB" altLang="nl-NL"/>
          </a:p>
        </p:txBody>
      </p:sp>
    </p:spTree>
    <p:extLst>
      <p:ext uri="{BB962C8B-B14F-4D97-AF65-F5344CB8AC3E}">
        <p14:creationId xmlns:p14="http://schemas.microsoft.com/office/powerpoint/2010/main" val="353429311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Coriaria napalensis </a:t>
            </a:r>
          </a:p>
          <a:p>
            <a:r>
              <a:rPr lang="nl-BE" dirty="0"/>
              <a:t>Coriariafamilie (Coriariaceae)</a:t>
            </a:r>
          </a:p>
          <a:p>
            <a:endParaRPr lang="nl-BE" dirty="0"/>
          </a:p>
          <a:p>
            <a:endParaRPr lang="nl-BE" dirty="0"/>
          </a:p>
          <a:p>
            <a:r>
              <a:rPr lang="nl-BE" dirty="0"/>
              <a:t>Medio april zien we nog de laatste restjes van de bloei, maar dankzij de opmerkzaamheid van Marc Libert kan ik ook enkele verse bloemen tonen, op 7 maart gefotografeerd.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147</a:t>
            </a:fld>
            <a:endParaRPr lang="en-GB" altLang="nl-NL"/>
          </a:p>
        </p:txBody>
      </p:sp>
    </p:spTree>
    <p:extLst>
      <p:ext uri="{BB962C8B-B14F-4D97-AF65-F5344CB8AC3E}">
        <p14:creationId xmlns:p14="http://schemas.microsoft.com/office/powerpoint/2010/main" val="3254381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Stauntonia hexaphylla </a:t>
            </a:r>
          </a:p>
          <a:p>
            <a:r>
              <a:rPr lang="nl-BE" dirty="0"/>
              <a:t>Augurkenstruikfamilie (Lardizabalaceae)</a:t>
            </a:r>
          </a:p>
          <a:p>
            <a:endParaRPr lang="nl-BE" dirty="0"/>
          </a:p>
          <a:p>
            <a:endParaRPr lang="nl-BE" dirty="0"/>
          </a:p>
          <a:p>
            <a:r>
              <a:rPr lang="nl-BE" dirty="0"/>
              <a:t>Langs de wanden van de gaskamers en geholpen door staven groeit een pracht van een klimmer. </a:t>
            </a:r>
          </a:p>
          <a:p>
            <a:r>
              <a:rPr lang="nl-BE" dirty="0"/>
              <a:t>De glimmend leerachtige bladeren overwinteren gemakkelijk, de nieuwe jonge blaadjes zijn juweeltjes, de bloei is altijd overdadig, en in de herfst komen daar grote rozig gekleurde vruchten de boel opvrolijken. </a:t>
            </a:r>
          </a:p>
          <a:p>
            <a:r>
              <a:rPr lang="nl-BE" dirty="0"/>
              <a:t>De bloemen zijn functioneel eenslachtig, waarbij de meeste mannelijk zijn, de enkele vrouwelijke bloemen zijn iets groter en echt niet talrijk.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14</a:t>
            </a:fld>
            <a:endParaRPr lang="en-GB" altLang="nl-NL"/>
          </a:p>
        </p:txBody>
      </p:sp>
    </p:spTree>
    <p:extLst>
      <p:ext uri="{BB962C8B-B14F-4D97-AF65-F5344CB8AC3E}">
        <p14:creationId xmlns:p14="http://schemas.microsoft.com/office/powerpoint/2010/main" val="84927190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Coriaria napalensis </a:t>
            </a:r>
          </a:p>
          <a:p>
            <a:r>
              <a:rPr lang="nl-BE" dirty="0"/>
              <a:t>Coriariafamilie (Coriariaceae)</a:t>
            </a:r>
          </a:p>
          <a:p>
            <a:endParaRPr lang="nl-BE" dirty="0"/>
          </a:p>
          <a:p>
            <a:endParaRPr lang="nl-BE" dirty="0"/>
          </a:p>
          <a:p>
            <a:r>
              <a:rPr lang="nl-BE" dirty="0"/>
              <a:t>Medio april zien we nog de laatste restjes van de bloei, maar dankzij de opmerkzaamheid van Marc Libert kan ik ook enkele verse bloemen tonen, op 7 maart gefotografeerd.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148</a:t>
            </a:fld>
            <a:endParaRPr lang="en-GB" altLang="nl-NL"/>
          </a:p>
        </p:txBody>
      </p:sp>
    </p:spTree>
    <p:extLst>
      <p:ext uri="{BB962C8B-B14F-4D97-AF65-F5344CB8AC3E}">
        <p14:creationId xmlns:p14="http://schemas.microsoft.com/office/powerpoint/2010/main" val="404227484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149</a:t>
            </a:fld>
            <a:endParaRPr lang="en-GB" altLang="nl-NL"/>
          </a:p>
        </p:txBody>
      </p:sp>
    </p:spTree>
    <p:extLst>
      <p:ext uri="{BB962C8B-B14F-4D97-AF65-F5344CB8AC3E}">
        <p14:creationId xmlns:p14="http://schemas.microsoft.com/office/powerpoint/2010/main" val="254289085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Bloedzuring (Rumex sanguineus)</a:t>
            </a:r>
          </a:p>
          <a:p>
            <a:r>
              <a:rPr lang="nl-BE" dirty="0"/>
              <a:t>Duizendknoopfamilie (Polygonaceae)</a:t>
            </a:r>
          </a:p>
          <a:p>
            <a:endParaRPr lang="nl-BE" dirty="0"/>
          </a:p>
          <a:p>
            <a:endParaRPr lang="nl-BE" dirty="0"/>
          </a:p>
          <a:p>
            <a:r>
              <a:rPr lang="nl-BE" dirty="0"/>
              <a:t>Een gemakkelijke vaste plant voor in uw moestuin, waarvan de gesnipperde jonge blaadjes uw slaatjes mooi opvrolijken.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150</a:t>
            </a:fld>
            <a:endParaRPr lang="en-GB" altLang="nl-NL"/>
          </a:p>
        </p:txBody>
      </p:sp>
    </p:spTree>
    <p:extLst>
      <p:ext uri="{BB962C8B-B14F-4D97-AF65-F5344CB8AC3E}">
        <p14:creationId xmlns:p14="http://schemas.microsoft.com/office/powerpoint/2010/main" val="368653737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Grote engelwortel (Angelica archangelica)</a:t>
            </a:r>
          </a:p>
          <a:p>
            <a:r>
              <a:rPr lang="nl-BE" dirty="0"/>
              <a:t>Schermbloemenfamilie (Apiaceae)</a:t>
            </a:r>
          </a:p>
          <a:p>
            <a:endParaRPr lang="nl-BE" dirty="0"/>
          </a:p>
          <a:p>
            <a:endParaRPr lang="nl-BE" dirty="0"/>
          </a:p>
          <a:p>
            <a:r>
              <a:rPr lang="nl-BE" dirty="0"/>
              <a:t>Wanneer u in dit seizoen langs de Schelde en zijn vele bochten gaat fietsen op het jaagpad, dan kan u op de dijkhellingen deze plant massaal in bloei zien komen.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151</a:t>
            </a:fld>
            <a:endParaRPr lang="en-GB" altLang="nl-NL"/>
          </a:p>
        </p:txBody>
      </p:sp>
    </p:spTree>
    <p:extLst>
      <p:ext uri="{BB962C8B-B14F-4D97-AF65-F5344CB8AC3E}">
        <p14:creationId xmlns:p14="http://schemas.microsoft.com/office/powerpoint/2010/main" val="262929991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Alma (Malus sieversii)</a:t>
            </a:r>
          </a:p>
          <a:p>
            <a:r>
              <a:rPr lang="nl-BE" dirty="0"/>
              <a:t>Rozenfamilie (Rosaceae)</a:t>
            </a:r>
          </a:p>
          <a:p>
            <a:endParaRPr lang="nl-BE" dirty="0"/>
          </a:p>
          <a:p>
            <a:endParaRPr lang="nl-BE" dirty="0"/>
          </a:p>
          <a:p>
            <a:r>
              <a:rPr lang="nl-BE" dirty="0"/>
              <a:t>Een fraaie appelboom uit Centraal-Azië, naar eigen zeggen een van de voorouders van onze eetappels, maar hierover is er nog véél onzekerheid. </a:t>
            </a:r>
          </a:p>
          <a:p>
            <a:r>
              <a:rPr lang="nl-BE" dirty="0"/>
              <a:t>Maar de bloei is indrukwekkend mooi!</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152</a:t>
            </a:fld>
            <a:endParaRPr lang="en-GB" altLang="nl-NL"/>
          </a:p>
        </p:txBody>
      </p:sp>
    </p:spTree>
    <p:extLst>
      <p:ext uri="{BB962C8B-B14F-4D97-AF65-F5344CB8AC3E}">
        <p14:creationId xmlns:p14="http://schemas.microsoft.com/office/powerpoint/2010/main" val="311261586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Alma (Malus sieversii)</a:t>
            </a:r>
          </a:p>
          <a:p>
            <a:r>
              <a:rPr lang="nl-BE" dirty="0"/>
              <a:t>Rozenfamilie (Rosaceae)</a:t>
            </a:r>
          </a:p>
          <a:p>
            <a:endParaRPr lang="nl-BE" dirty="0"/>
          </a:p>
          <a:p>
            <a:endParaRPr lang="nl-BE" dirty="0"/>
          </a:p>
          <a:p>
            <a:r>
              <a:rPr lang="nl-BE" dirty="0"/>
              <a:t>Een fraaie appelboom uit Centraal-Azië, naar eigen zeggen een van de voorouders van onze eetappels, maar hierover is er nog véél onzekerheid. </a:t>
            </a:r>
          </a:p>
          <a:p>
            <a:r>
              <a:rPr lang="nl-BE" dirty="0"/>
              <a:t>Maar de bloei is indrukwekkend mooi!</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153</a:t>
            </a:fld>
            <a:endParaRPr lang="en-GB" altLang="nl-NL"/>
          </a:p>
        </p:txBody>
      </p:sp>
    </p:spTree>
    <p:extLst>
      <p:ext uri="{BB962C8B-B14F-4D97-AF65-F5344CB8AC3E}">
        <p14:creationId xmlns:p14="http://schemas.microsoft.com/office/powerpoint/2010/main" val="97611976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Alma (Malus sieversii)</a:t>
            </a:r>
          </a:p>
          <a:p>
            <a:r>
              <a:rPr lang="nl-BE" dirty="0"/>
              <a:t>Rozenfamilie (Rosaceae)</a:t>
            </a:r>
          </a:p>
          <a:p>
            <a:endParaRPr lang="nl-BE" dirty="0"/>
          </a:p>
          <a:p>
            <a:endParaRPr lang="nl-BE" dirty="0"/>
          </a:p>
          <a:p>
            <a:r>
              <a:rPr lang="nl-BE" dirty="0"/>
              <a:t>Een fraaie appelboom uit Centraal-Azië, naar eigen zeggen een van de voorouders van onze eetappels, maar hierover is er nog véél onzekerheid. </a:t>
            </a:r>
          </a:p>
          <a:p>
            <a:r>
              <a:rPr lang="nl-BE" dirty="0"/>
              <a:t>Maar de bloei is indrukwekkend mooi!</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154</a:t>
            </a:fld>
            <a:endParaRPr lang="en-GB" altLang="nl-NL"/>
          </a:p>
        </p:txBody>
      </p:sp>
    </p:spTree>
    <p:extLst>
      <p:ext uri="{BB962C8B-B14F-4D97-AF65-F5344CB8AC3E}">
        <p14:creationId xmlns:p14="http://schemas.microsoft.com/office/powerpoint/2010/main" val="115781069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Wasabi (Eutrema japonicum)</a:t>
            </a:r>
          </a:p>
          <a:p>
            <a:r>
              <a:rPr lang="nl-BE" dirty="0"/>
              <a:t>Kruisbloemenfamilie (Brassicaceae)</a:t>
            </a:r>
          </a:p>
          <a:p>
            <a:endParaRPr lang="nl-BE" dirty="0"/>
          </a:p>
          <a:p>
            <a:endParaRPr lang="nl-BE" dirty="0"/>
          </a:p>
          <a:p>
            <a:r>
              <a:rPr lang="nl-BE" dirty="0"/>
              <a:t>En als afsluiter een plant met een ontroerend mooi blad, voorzien van een zeer pikante smaak, vooral populair in de Japanse keukens.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155</a:t>
            </a:fld>
            <a:endParaRPr lang="en-GB" altLang="nl-NL"/>
          </a:p>
        </p:txBody>
      </p:sp>
    </p:spTree>
    <p:extLst>
      <p:ext uri="{BB962C8B-B14F-4D97-AF65-F5344CB8AC3E}">
        <p14:creationId xmlns:p14="http://schemas.microsoft.com/office/powerpoint/2010/main" val="49995575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Wasabi (Eutrema japonicum)</a:t>
            </a:r>
          </a:p>
          <a:p>
            <a:r>
              <a:rPr lang="nl-BE" dirty="0"/>
              <a:t>Kruisbloemenfamilie (Brassicaceae)</a:t>
            </a:r>
          </a:p>
          <a:p>
            <a:endParaRPr lang="nl-BE" dirty="0"/>
          </a:p>
          <a:p>
            <a:endParaRPr lang="nl-BE" dirty="0"/>
          </a:p>
          <a:p>
            <a:r>
              <a:rPr lang="nl-BE" dirty="0"/>
              <a:t>En als afsluiter een plant met een ontroerend mooi blad, voorzien van een zeer pikante smaak, vooral populair in de Japanse keukens.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156</a:t>
            </a:fld>
            <a:endParaRPr lang="en-GB" altLang="nl-NL"/>
          </a:p>
        </p:txBody>
      </p:sp>
    </p:spTree>
    <p:extLst>
      <p:ext uri="{BB962C8B-B14F-4D97-AF65-F5344CB8AC3E}">
        <p14:creationId xmlns:p14="http://schemas.microsoft.com/office/powerpoint/2010/main" val="2716982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Stauntonia hexaphylla </a:t>
            </a:r>
          </a:p>
          <a:p>
            <a:r>
              <a:rPr lang="nl-BE" dirty="0"/>
              <a:t>Augurkenstruikfamilie (Lardizabalaceae)</a:t>
            </a:r>
          </a:p>
          <a:p>
            <a:endParaRPr lang="nl-BE" dirty="0"/>
          </a:p>
          <a:p>
            <a:endParaRPr lang="nl-BE" dirty="0"/>
          </a:p>
          <a:p>
            <a:r>
              <a:rPr lang="nl-BE" dirty="0"/>
              <a:t>Langs de wanden van de gaskamers en geholpen door staven groeit een pracht van een klimmer. </a:t>
            </a:r>
          </a:p>
          <a:p>
            <a:r>
              <a:rPr lang="nl-BE" dirty="0"/>
              <a:t>De glimmend leerachtige bladeren overwinteren gemakkelijk, de nieuwe jonge blaadjes zijn juweeltjes, de bloei is altijd overdadig, en in de herfst komen daar grote rozig gekleurde vruchten de boel opvrolijken. </a:t>
            </a:r>
          </a:p>
          <a:p>
            <a:r>
              <a:rPr lang="nl-BE" dirty="0"/>
              <a:t>De bloemen zijn functioneel eenslachtig, waarbij de meeste mannelijk zijn, de enkele vrouwelijke bloemen zijn iets groter en echt niet talrijk.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15</a:t>
            </a:fld>
            <a:endParaRPr lang="en-GB" altLang="nl-NL"/>
          </a:p>
        </p:txBody>
      </p:sp>
    </p:spTree>
    <p:extLst>
      <p:ext uri="{BB962C8B-B14F-4D97-AF65-F5344CB8AC3E}">
        <p14:creationId xmlns:p14="http://schemas.microsoft.com/office/powerpoint/2010/main" val="2947696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Stauntonia hexaphylla </a:t>
            </a:r>
          </a:p>
          <a:p>
            <a:r>
              <a:rPr lang="nl-BE" dirty="0"/>
              <a:t>Augurkenstruikfamilie (Lardizabalaceae)</a:t>
            </a:r>
          </a:p>
          <a:p>
            <a:endParaRPr lang="nl-BE" dirty="0"/>
          </a:p>
          <a:p>
            <a:endParaRPr lang="nl-BE" dirty="0"/>
          </a:p>
          <a:p>
            <a:r>
              <a:rPr lang="nl-BE" dirty="0"/>
              <a:t>Langs de wanden van de gaskamers en geholpen door staven groeit een pracht van een klimmer. </a:t>
            </a:r>
          </a:p>
          <a:p>
            <a:r>
              <a:rPr lang="nl-BE" dirty="0"/>
              <a:t>De glimmend leerachtige bladeren overwinteren gemakkelijk, de nieuwe jonge blaadjes zijn juweeltjes, de bloei is altijd overdadig, en in de herfst komen daar grote rozig gekleurde vruchten de boel opvrolijken. </a:t>
            </a:r>
          </a:p>
          <a:p>
            <a:r>
              <a:rPr lang="nl-BE" dirty="0"/>
              <a:t>De bloemen zijn functioneel eenslachtig, waarbij de meeste mannelijk zijn, de enkele vrouwelijke bloemen zijn iets groter en echt niet talrijk.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16</a:t>
            </a:fld>
            <a:endParaRPr lang="en-GB" altLang="nl-NL"/>
          </a:p>
        </p:txBody>
      </p:sp>
    </p:spTree>
    <p:extLst>
      <p:ext uri="{BB962C8B-B14F-4D97-AF65-F5344CB8AC3E}">
        <p14:creationId xmlns:p14="http://schemas.microsoft.com/office/powerpoint/2010/main" val="3909491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Stauntonia hexaphylla </a:t>
            </a:r>
          </a:p>
          <a:p>
            <a:r>
              <a:rPr lang="nl-BE" dirty="0"/>
              <a:t>Augurkenstruikfamilie (Lardizabalaceae)</a:t>
            </a:r>
          </a:p>
          <a:p>
            <a:endParaRPr lang="nl-BE" dirty="0"/>
          </a:p>
          <a:p>
            <a:endParaRPr lang="nl-BE" dirty="0"/>
          </a:p>
          <a:p>
            <a:r>
              <a:rPr lang="nl-BE" dirty="0"/>
              <a:t>Langs de wanden van de gaskamers en geholpen door staven groeit een pracht van een klimmer. </a:t>
            </a:r>
          </a:p>
          <a:p>
            <a:r>
              <a:rPr lang="nl-BE" dirty="0"/>
              <a:t>De glimmend leerachtige bladeren overwinteren gemakkelijk, de nieuwe jonge blaadjes zijn juweeltjes, de bloei is altijd overdadig, en in de herfst komen daar grote rozig gekleurde vruchten de boel opvrolijken. </a:t>
            </a:r>
          </a:p>
          <a:p>
            <a:r>
              <a:rPr lang="nl-BE" dirty="0"/>
              <a:t>De bloemen zijn functioneel eenslachtig, waarbij de meeste mannelijk zijn, de enkele vrouwelijke bloemen zijn iets groter en echt niet talrijk.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17</a:t>
            </a:fld>
            <a:endParaRPr lang="en-GB" altLang="nl-NL"/>
          </a:p>
        </p:txBody>
      </p:sp>
    </p:spTree>
    <p:extLst>
      <p:ext uri="{BB962C8B-B14F-4D97-AF65-F5344CB8AC3E}">
        <p14:creationId xmlns:p14="http://schemas.microsoft.com/office/powerpoint/2010/main" val="3834918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Stauntonia hexaphylla </a:t>
            </a:r>
          </a:p>
          <a:p>
            <a:r>
              <a:rPr lang="nl-BE" dirty="0"/>
              <a:t>Augurkenstruikfamilie (Lardizabalaceae)</a:t>
            </a:r>
          </a:p>
          <a:p>
            <a:endParaRPr lang="nl-BE" dirty="0"/>
          </a:p>
          <a:p>
            <a:endParaRPr lang="nl-BE" dirty="0"/>
          </a:p>
          <a:p>
            <a:r>
              <a:rPr lang="nl-BE" dirty="0"/>
              <a:t>Langs de wanden van de gaskamers en geholpen door staven groeit een pracht van een klimmer. </a:t>
            </a:r>
          </a:p>
          <a:p>
            <a:r>
              <a:rPr lang="nl-BE" dirty="0"/>
              <a:t>De glimmend leerachtige bladeren overwinteren gemakkelijk, de nieuwe jonge blaadjes zijn juweeltjes, de bloei is altijd overdadig, en in de herfst komen daar grote rozig gekleurde vruchten de boel opvrolijken. </a:t>
            </a:r>
          </a:p>
          <a:p>
            <a:r>
              <a:rPr lang="nl-BE" dirty="0"/>
              <a:t>De bloemen zijn functioneel eenslachtig, waarbij de meeste mannelijk zijn, de enkele vrouwelijke bloemen zijn iets groter en echt niet talrijk.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18</a:t>
            </a:fld>
            <a:endParaRPr lang="en-GB" altLang="nl-NL"/>
          </a:p>
        </p:txBody>
      </p:sp>
    </p:spTree>
    <p:extLst>
      <p:ext uri="{BB962C8B-B14F-4D97-AF65-F5344CB8AC3E}">
        <p14:creationId xmlns:p14="http://schemas.microsoft.com/office/powerpoint/2010/main" val="2899200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Mahonia nervosa</a:t>
            </a:r>
          </a:p>
          <a:p>
            <a:r>
              <a:rPr lang="nl-BE" dirty="0"/>
              <a:t>Berberisfamilie (Berberidaceae)</a:t>
            </a:r>
          </a:p>
          <a:p>
            <a:endParaRPr lang="nl-BE" dirty="0"/>
          </a:p>
          <a:p>
            <a:endParaRPr lang="nl-BE" dirty="0"/>
          </a:p>
          <a:p>
            <a:r>
              <a:rPr lang="nl-BE" dirty="0"/>
              <a:t>Ook hier zien we min of meer uitgesproken vorstschade, uitgesproken bij dsommige jonge bladeren, helemaal niets bij andere, een kwestie van te vroeg of net iets later uitlopen?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19</a:t>
            </a:fld>
            <a:endParaRPr lang="en-GB" altLang="nl-NL"/>
          </a:p>
        </p:txBody>
      </p:sp>
    </p:spTree>
    <p:extLst>
      <p:ext uri="{BB962C8B-B14F-4D97-AF65-F5344CB8AC3E}">
        <p14:creationId xmlns:p14="http://schemas.microsoft.com/office/powerpoint/2010/main" val="2073187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heel bekend fenomeen, in de buurt van een museum met toegangsstickertjes…</a:t>
            </a:r>
          </a:p>
          <a:p>
            <a:r>
              <a:rPr lang="nl-BE" dirty="0"/>
              <a:t>Hier zien we de situatie begin maart.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a:t>
            </a:fld>
            <a:endParaRPr lang="en-GB" altLang="nl-NL"/>
          </a:p>
        </p:txBody>
      </p:sp>
    </p:spTree>
    <p:extLst>
      <p:ext uri="{BB962C8B-B14F-4D97-AF65-F5344CB8AC3E}">
        <p14:creationId xmlns:p14="http://schemas.microsoft.com/office/powerpoint/2010/main" val="2872254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Mahonia nervosa</a:t>
            </a:r>
          </a:p>
          <a:p>
            <a:r>
              <a:rPr lang="nl-BE" dirty="0"/>
              <a:t>Berberisfamilie (Berberidaceae)</a:t>
            </a:r>
          </a:p>
          <a:p>
            <a:endParaRPr lang="nl-BE" dirty="0"/>
          </a:p>
          <a:p>
            <a:endParaRPr lang="nl-BE" dirty="0"/>
          </a:p>
          <a:p>
            <a:r>
              <a:rPr lang="nl-BE" dirty="0"/>
              <a:t>Ook hier zien we min of meer uitgesproken vorstschade, uitgesproken bij sommige jonge bladeren, helemaal niets bij andere, een kwestie van te vroeg of net iets later uitlopen?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20</a:t>
            </a:fld>
            <a:endParaRPr lang="en-GB" altLang="nl-NL"/>
          </a:p>
        </p:txBody>
      </p:sp>
    </p:spTree>
    <p:extLst>
      <p:ext uri="{BB962C8B-B14F-4D97-AF65-F5344CB8AC3E}">
        <p14:creationId xmlns:p14="http://schemas.microsoft.com/office/powerpoint/2010/main" val="1257729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Mahonia nervosa</a:t>
            </a:r>
          </a:p>
          <a:p>
            <a:r>
              <a:rPr lang="nl-BE" dirty="0"/>
              <a:t>Berberisfamilie (Berberidaceae)</a:t>
            </a:r>
          </a:p>
          <a:p>
            <a:endParaRPr lang="nl-BE" dirty="0"/>
          </a:p>
          <a:p>
            <a:endParaRPr lang="nl-BE" dirty="0"/>
          </a:p>
          <a:p>
            <a:r>
              <a:rPr lang="nl-BE" dirty="0"/>
              <a:t>Ook hier zien we min of meer uitgesproken vorstschade, uitgesproken bij sommige jonge bladeren, helemaal niets bij andere, een kwestie van te vroeg of net iets later uitlopen?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21</a:t>
            </a:fld>
            <a:endParaRPr lang="en-GB" altLang="nl-NL"/>
          </a:p>
        </p:txBody>
      </p:sp>
    </p:spTree>
    <p:extLst>
      <p:ext uri="{BB962C8B-B14F-4D97-AF65-F5344CB8AC3E}">
        <p14:creationId xmlns:p14="http://schemas.microsoft.com/office/powerpoint/2010/main" val="1929245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Daphniphyllum macropodum </a:t>
            </a:r>
          </a:p>
          <a:p>
            <a:r>
              <a:rPr lang="nl-BE" dirty="0"/>
              <a:t>Daphniphyllumfamilie (Daphniphyllaceae)</a:t>
            </a:r>
          </a:p>
          <a:p>
            <a:endParaRPr lang="nl-BE" dirty="0"/>
          </a:p>
          <a:p>
            <a:endParaRPr lang="nl-BE" dirty="0"/>
          </a:p>
          <a:p>
            <a:r>
              <a:rPr lang="nl-BE" dirty="0"/>
              <a:t>Het tweede exemplaar van deze soort staat te groeien in een perceel van de Steenbreek-orde (Saxifragales). </a:t>
            </a:r>
          </a:p>
          <a:p>
            <a:r>
              <a:rPr lang="nl-BE" dirty="0"/>
              <a:t>En hier is de vorstschade merkelijk minder dan bij het exemplaar in de Border langs de Ledeganckstraat. </a:t>
            </a:r>
          </a:p>
          <a:p>
            <a:r>
              <a:rPr lang="nl-BE" dirty="0"/>
              <a:t>Dit is een vrouwelijk exemplaar, en is misschien iets later uitgelopen, of zijn de windstromen hier gunstiger? Het microklimaat is in de diverse afdelingen van de tuin soms behoorlijk uiteenlopend, en kleine verschillen zorgen soms voor grote gevolgen.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22</a:t>
            </a:fld>
            <a:endParaRPr lang="en-GB" altLang="nl-NL"/>
          </a:p>
        </p:txBody>
      </p:sp>
    </p:spTree>
    <p:extLst>
      <p:ext uri="{BB962C8B-B14F-4D97-AF65-F5344CB8AC3E}">
        <p14:creationId xmlns:p14="http://schemas.microsoft.com/office/powerpoint/2010/main" val="285190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Daphniphyllum macropodum </a:t>
            </a:r>
          </a:p>
          <a:p>
            <a:r>
              <a:rPr lang="nl-BE" dirty="0"/>
              <a:t>Daphniphyllumfamilie (Daphniphyllaceae)</a:t>
            </a:r>
          </a:p>
          <a:p>
            <a:endParaRPr lang="nl-BE" dirty="0"/>
          </a:p>
          <a:p>
            <a:endParaRPr lang="nl-BE" dirty="0"/>
          </a:p>
          <a:p>
            <a:r>
              <a:rPr lang="nl-BE" dirty="0"/>
              <a:t>Het tweede exemplaar van deze soort staat te groeien in een perceel van de Steenbreek-orde (Saxifragales). </a:t>
            </a:r>
          </a:p>
          <a:p>
            <a:r>
              <a:rPr lang="nl-BE" dirty="0"/>
              <a:t>En hier is de vorstschade merkelijk minder dan bij het exemplaar in de Border langs de Ledeganckstraat. </a:t>
            </a:r>
          </a:p>
          <a:p>
            <a:r>
              <a:rPr lang="nl-BE" dirty="0"/>
              <a:t>Dit is een vrouwelijk exemplaar, en is misschien iets later uitgelopen, of zijn de windstromen hier gunstiger? Het microklimaat is in de diverse afdelingen van de tuin soms behoorlijk uiteenlopend, en kleine verschillen zorgen soms voor grote gevolgen.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23</a:t>
            </a:fld>
            <a:endParaRPr lang="en-GB" altLang="nl-NL"/>
          </a:p>
        </p:txBody>
      </p:sp>
    </p:spTree>
    <p:extLst>
      <p:ext uri="{BB962C8B-B14F-4D97-AF65-F5344CB8AC3E}">
        <p14:creationId xmlns:p14="http://schemas.microsoft.com/office/powerpoint/2010/main" val="3533166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Daphniphyllum macropodum </a:t>
            </a:r>
          </a:p>
          <a:p>
            <a:r>
              <a:rPr lang="nl-BE" dirty="0"/>
              <a:t>Daphniphyllumfamilie (Daphniphyllaceae)</a:t>
            </a:r>
          </a:p>
          <a:p>
            <a:endParaRPr lang="nl-BE" dirty="0"/>
          </a:p>
          <a:p>
            <a:endParaRPr lang="nl-BE" dirty="0"/>
          </a:p>
          <a:p>
            <a:r>
              <a:rPr lang="nl-BE" dirty="0"/>
              <a:t>Het tweede exemplaar van deze soort staat te groeien in een perceel van de Steenbreek-orde (Saxifragales). </a:t>
            </a:r>
          </a:p>
          <a:p>
            <a:r>
              <a:rPr lang="nl-BE" dirty="0"/>
              <a:t>En hier is de vorstschade merkelijk minder dan bij het exemplaar in de Border langs de Ledeganckstraat. </a:t>
            </a:r>
          </a:p>
          <a:p>
            <a:r>
              <a:rPr lang="nl-BE" dirty="0"/>
              <a:t>Dit is een vrouwelijk exemplaar, en is misschien iets later uitgelopen, of zijn de windstromen hier gunstiger? Het microklimaat is in de diverse afdelingen van de tuin soms behoorlijk uiteenlopend, en kleine verschillen zorgen soms voor grote gevolgen.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24</a:t>
            </a:fld>
            <a:endParaRPr lang="en-GB" altLang="nl-NL"/>
          </a:p>
        </p:txBody>
      </p:sp>
    </p:spTree>
    <p:extLst>
      <p:ext uri="{BB962C8B-B14F-4D97-AF65-F5344CB8AC3E}">
        <p14:creationId xmlns:p14="http://schemas.microsoft.com/office/powerpoint/2010/main" val="10234626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Daphniphyllum macropodum </a:t>
            </a:r>
          </a:p>
          <a:p>
            <a:r>
              <a:rPr lang="nl-BE" dirty="0"/>
              <a:t>Daphniphyllumfamilie (Daphniphyllaceae)</a:t>
            </a:r>
          </a:p>
          <a:p>
            <a:endParaRPr lang="nl-BE" dirty="0"/>
          </a:p>
          <a:p>
            <a:endParaRPr lang="nl-BE" dirty="0"/>
          </a:p>
          <a:p>
            <a:r>
              <a:rPr lang="nl-BE" dirty="0"/>
              <a:t>Het tweede exemplaar van deze soort staat te groeien in een perceel van de Steenbreek-orde (Saxifragales). </a:t>
            </a:r>
          </a:p>
          <a:p>
            <a:r>
              <a:rPr lang="nl-BE" dirty="0"/>
              <a:t>En hier is de vorstschade merkelijk minder dan bij het exemplaar in de Border langs de Ledeganckstraat. </a:t>
            </a:r>
          </a:p>
          <a:p>
            <a:r>
              <a:rPr lang="nl-BE" dirty="0"/>
              <a:t>Dit is een vrouwelijk exemplaar, en is misschien iets later uitgelopen, of zijn de windstromen hier gunstiger? Het microklimaat is in de diverse afdelingen van de tuin soms behoorlijk uiteenlopend, en kleine verschillen zorgen soms voor grote gevolgen.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25</a:t>
            </a:fld>
            <a:endParaRPr lang="en-GB" altLang="nl-NL"/>
          </a:p>
        </p:txBody>
      </p:sp>
    </p:spTree>
    <p:extLst>
      <p:ext uri="{BB962C8B-B14F-4D97-AF65-F5344CB8AC3E}">
        <p14:creationId xmlns:p14="http://schemas.microsoft.com/office/powerpoint/2010/main" val="3528649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Paeonia emodi </a:t>
            </a:r>
          </a:p>
          <a:p>
            <a:r>
              <a:rPr lang="nl-BE" dirty="0"/>
              <a:t>Pioenfamilie (Paeoniaceae)</a:t>
            </a:r>
          </a:p>
          <a:p>
            <a:endParaRPr lang="nl-BE" dirty="0"/>
          </a:p>
          <a:p>
            <a:endParaRPr lang="nl-BE" dirty="0"/>
          </a:p>
          <a:p>
            <a:r>
              <a:rPr lang="nl-BE" dirty="0"/>
              <a:t>Het kleurverschil bij het uitlopen van de bladeren van de pioensoorten is opmerkelijk, en deze bronskleurige tinten zijn kenmerkend voor onder andere deze soort uit de Himalaya en wijde omgeving.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26</a:t>
            </a:fld>
            <a:endParaRPr lang="en-GB" altLang="nl-NL"/>
          </a:p>
        </p:txBody>
      </p:sp>
    </p:spTree>
    <p:extLst>
      <p:ext uri="{BB962C8B-B14F-4D97-AF65-F5344CB8AC3E}">
        <p14:creationId xmlns:p14="http://schemas.microsoft.com/office/powerpoint/2010/main" val="2349297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Paeonia obovata </a:t>
            </a:r>
          </a:p>
          <a:p>
            <a:r>
              <a:rPr lang="nl-BE" dirty="0"/>
              <a:t>Pioenfamilie (Paeoniaceae)</a:t>
            </a:r>
          </a:p>
          <a:p>
            <a:endParaRPr lang="nl-BE" dirty="0"/>
          </a:p>
          <a:p>
            <a:endParaRPr lang="nl-BE" dirty="0"/>
          </a:p>
          <a:p>
            <a:r>
              <a:rPr lang="nl-BE" dirty="0"/>
              <a:t>Saai groen…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27</a:t>
            </a:fld>
            <a:endParaRPr lang="en-GB" altLang="nl-NL"/>
          </a:p>
        </p:txBody>
      </p:sp>
    </p:spTree>
    <p:extLst>
      <p:ext uri="{BB962C8B-B14F-4D97-AF65-F5344CB8AC3E}">
        <p14:creationId xmlns:p14="http://schemas.microsoft.com/office/powerpoint/2010/main" val="3145666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Bosanemoon (Anemone nemorosa)</a:t>
            </a:r>
          </a:p>
          <a:p>
            <a:r>
              <a:rPr lang="nl-BE" dirty="0"/>
              <a:t>Boterbloemfamilie (Ranunculaceae)</a:t>
            </a:r>
          </a:p>
          <a:p>
            <a:endParaRPr lang="nl-BE" dirty="0"/>
          </a:p>
          <a:p>
            <a:endParaRPr lang="nl-BE" dirty="0"/>
          </a:p>
          <a:p>
            <a:r>
              <a:rPr lang="nl-BE" dirty="0"/>
              <a:t>Een spontaan gevestige clone, die elk jaar een stukje aangroeit.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29</a:t>
            </a:fld>
            <a:endParaRPr lang="en-GB" altLang="nl-NL"/>
          </a:p>
        </p:txBody>
      </p:sp>
    </p:spTree>
    <p:extLst>
      <p:ext uri="{BB962C8B-B14F-4D97-AF65-F5344CB8AC3E}">
        <p14:creationId xmlns:p14="http://schemas.microsoft.com/office/powerpoint/2010/main" val="1391656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Arisaema ringens </a:t>
            </a:r>
          </a:p>
          <a:p>
            <a:r>
              <a:rPr lang="nl-BE" dirty="0"/>
              <a:t>Aronskelkfamilie (Araceae)</a:t>
            </a:r>
          </a:p>
          <a:p>
            <a:endParaRPr lang="nl-BE" dirty="0"/>
          </a:p>
          <a:p>
            <a:endParaRPr lang="nl-BE" dirty="0"/>
          </a:p>
          <a:p>
            <a:r>
              <a:rPr lang="nl-BE" dirty="0"/>
              <a:t>Meer dan 200 soorten worden momenteel erkend in dit genus. </a:t>
            </a:r>
          </a:p>
          <a:p>
            <a:r>
              <a:rPr lang="nl-BE" dirty="0"/>
              <a:t>De kolf, meestal goed verborgen in de spatha, kan bij sommige soorten uitzonderlijke vormen aannnemen.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30</a:t>
            </a:fld>
            <a:endParaRPr lang="en-GB" altLang="nl-NL"/>
          </a:p>
        </p:txBody>
      </p:sp>
    </p:spTree>
    <p:extLst>
      <p:ext uri="{BB962C8B-B14F-4D97-AF65-F5344CB8AC3E}">
        <p14:creationId xmlns:p14="http://schemas.microsoft.com/office/powerpoint/2010/main" val="2717494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En een maand verder…</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a:t>
            </a:fld>
            <a:endParaRPr lang="en-GB" altLang="nl-NL"/>
          </a:p>
        </p:txBody>
      </p:sp>
    </p:spTree>
    <p:extLst>
      <p:ext uri="{BB962C8B-B14F-4D97-AF65-F5344CB8AC3E}">
        <p14:creationId xmlns:p14="http://schemas.microsoft.com/office/powerpoint/2010/main" val="14385627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Arisaema ringens </a:t>
            </a:r>
          </a:p>
          <a:p>
            <a:r>
              <a:rPr lang="nl-BE" dirty="0"/>
              <a:t>Aronskelkfamilie (Araceae)</a:t>
            </a:r>
          </a:p>
          <a:p>
            <a:endParaRPr lang="nl-BE" dirty="0"/>
          </a:p>
          <a:p>
            <a:endParaRPr lang="nl-BE" dirty="0"/>
          </a:p>
          <a:p>
            <a:r>
              <a:rPr lang="nl-BE" dirty="0"/>
              <a:t>Meer dan 200 soorten worden momenteel erkend in dit genus. </a:t>
            </a:r>
          </a:p>
          <a:p>
            <a:r>
              <a:rPr lang="nl-BE" dirty="0"/>
              <a:t>De kolf, meestal goed verborgen in de spatha, kan bij sommige soorten uitzonderlijke vormen aannnemen.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31</a:t>
            </a:fld>
            <a:endParaRPr lang="en-GB" altLang="nl-NL"/>
          </a:p>
        </p:txBody>
      </p:sp>
    </p:spTree>
    <p:extLst>
      <p:ext uri="{BB962C8B-B14F-4D97-AF65-F5344CB8AC3E}">
        <p14:creationId xmlns:p14="http://schemas.microsoft.com/office/powerpoint/2010/main" val="2432949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Ypsilandra thibetica </a:t>
            </a:r>
          </a:p>
          <a:p>
            <a:r>
              <a:rPr lang="nl-BE" dirty="0"/>
              <a:t>Melanthiumfamilie (Melanthiaceae)</a:t>
            </a:r>
          </a:p>
          <a:p>
            <a:endParaRPr lang="nl-BE" dirty="0"/>
          </a:p>
          <a:p>
            <a:endParaRPr lang="nl-BE" dirty="0"/>
          </a:p>
          <a:p>
            <a:r>
              <a:rPr lang="nl-BE" dirty="0"/>
              <a:t>Een van onze botanische rariteiten, voer voor botanische fijnproevers.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33</a:t>
            </a:fld>
            <a:endParaRPr lang="en-GB" altLang="nl-NL"/>
          </a:p>
        </p:txBody>
      </p:sp>
    </p:spTree>
    <p:extLst>
      <p:ext uri="{BB962C8B-B14F-4D97-AF65-F5344CB8AC3E}">
        <p14:creationId xmlns:p14="http://schemas.microsoft.com/office/powerpoint/2010/main" val="3357513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Ypsilandra thibetica </a:t>
            </a:r>
          </a:p>
          <a:p>
            <a:r>
              <a:rPr lang="nl-BE" dirty="0"/>
              <a:t>Melanthiumfamilie (Melanthiaceae)</a:t>
            </a:r>
          </a:p>
          <a:p>
            <a:endParaRPr lang="nl-BE" dirty="0"/>
          </a:p>
          <a:p>
            <a:endParaRPr lang="nl-BE" dirty="0"/>
          </a:p>
          <a:p>
            <a:r>
              <a:rPr lang="nl-BE" dirty="0"/>
              <a:t>Franchet (1887) heeft dit nieuwe genus gepubliceerd, samen met deze ene soort, en vooral de vreemde vorm van de helmknoppen en de plaatsing van de stijl overtuigden hem om een nieuw genus te onderscheiden.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34</a:t>
            </a:fld>
            <a:endParaRPr lang="en-GB" altLang="nl-NL"/>
          </a:p>
        </p:txBody>
      </p:sp>
    </p:spTree>
    <p:extLst>
      <p:ext uri="{BB962C8B-B14F-4D97-AF65-F5344CB8AC3E}">
        <p14:creationId xmlns:p14="http://schemas.microsoft.com/office/powerpoint/2010/main" val="16419941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Ypsilandra thibetica </a:t>
            </a:r>
          </a:p>
          <a:p>
            <a:r>
              <a:rPr lang="nl-BE" dirty="0"/>
              <a:t>Melanthiumfamilie (Melanthiaceae)</a:t>
            </a:r>
          </a:p>
          <a:p>
            <a:endParaRPr lang="nl-BE" dirty="0"/>
          </a:p>
          <a:p>
            <a:endParaRPr lang="nl-BE" dirty="0"/>
          </a:p>
          <a:p>
            <a:r>
              <a:rPr lang="nl-BE" dirty="0"/>
              <a:t>De oorspronkelijke plaat van Franchet (1887), met de hoefijzervormige helmknoppen die met één overlangse spleet openen, en die uiteindelijk peltaat op de helmdraad liggen, en de stijlbasis die in het centrum van het drielobbige vruchtbeginsel vastzit.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35</a:t>
            </a:fld>
            <a:endParaRPr lang="en-GB" altLang="nl-NL"/>
          </a:p>
        </p:txBody>
      </p:sp>
    </p:spTree>
    <p:extLst>
      <p:ext uri="{BB962C8B-B14F-4D97-AF65-F5344CB8AC3E}">
        <p14:creationId xmlns:p14="http://schemas.microsoft.com/office/powerpoint/2010/main" val="2249542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Trillium kurabayashii </a:t>
            </a:r>
          </a:p>
          <a:p>
            <a:r>
              <a:rPr lang="nl-BE" dirty="0"/>
              <a:t>Melanthiumfamilie (Melanthiaceae)</a:t>
            </a:r>
          </a:p>
          <a:p>
            <a:endParaRPr lang="nl-BE" dirty="0"/>
          </a:p>
          <a:p>
            <a:endParaRPr lang="nl-BE" dirty="0"/>
          </a:p>
          <a:p>
            <a:r>
              <a:rPr lang="nl-BE" dirty="0"/>
              <a:t>Een genus met “oud-bos”-soorten, die langzaam maar gestaag groeien door middel van rizomen. Momenteel worden ongeveer 45 soorten onderscheiden, waarvan maar vier in Oost-Azië, en het merendeel in Noord-Amerika. Maar met een verwittiging: </a:t>
            </a:r>
          </a:p>
          <a:p>
            <a:r>
              <a:rPr lang="nl-BE" sz="1200" b="0" i="0" u="none" strike="noStrike" kern="1200" dirty="0">
                <a:solidFill>
                  <a:schemeClr val="tx1"/>
                </a:solidFill>
                <a:effectLst/>
                <a:latin typeface="Times New Roman" charset="0"/>
                <a:ea typeface="ＭＳ Ｐゴシック" charset="0"/>
                <a:cs typeface="+mn-cs"/>
              </a:rPr>
              <a:t>“Species of </a:t>
            </a:r>
            <a:r>
              <a:rPr lang="nl-BE" sz="1200" b="0" i="1" u="none" strike="noStrike" kern="1200" dirty="0">
                <a:solidFill>
                  <a:schemeClr val="tx1"/>
                </a:solidFill>
                <a:effectLst/>
                <a:latin typeface="Times New Roman" charset="0"/>
                <a:ea typeface="ＭＳ Ｐゴシック" charset="0"/>
                <a:cs typeface="+mn-cs"/>
              </a:rPr>
              <a:t>Trillium</a:t>
            </a:r>
            <a:r>
              <a:rPr lang="nl-BE" sz="1200" b="0" i="0" u="none" strike="noStrike" kern="1200" dirty="0">
                <a:solidFill>
                  <a:schemeClr val="tx1"/>
                </a:solidFill>
                <a:effectLst/>
                <a:latin typeface="Times New Roman" charset="0"/>
                <a:ea typeface="ＭＳ Ｐゴシック" charset="0"/>
                <a:cs typeface="+mn-cs"/>
              </a:rPr>
              <a:t> exhibit few and obscure structural differences, making key construction difficult. (FNA (beta version), online).”</a:t>
            </a:r>
          </a:p>
          <a:p>
            <a:endParaRPr lang="nl-BE" sz="1200" b="0" i="0" u="none" strike="noStrike" kern="1200" dirty="0">
              <a:solidFill>
                <a:schemeClr val="tx1"/>
              </a:solidFill>
              <a:effectLst/>
              <a:latin typeface="Times New Roman" charset="0"/>
              <a:ea typeface="ＭＳ Ｐゴシック" charset="0"/>
              <a:cs typeface="+mn-cs"/>
            </a:endParaRPr>
          </a:p>
          <a:p>
            <a:r>
              <a:rPr lang="nl-BE" sz="1200" b="0" i="0" u="none" strike="noStrike" kern="1200" dirty="0">
                <a:solidFill>
                  <a:schemeClr val="tx1"/>
                </a:solidFill>
                <a:effectLst/>
                <a:latin typeface="Times New Roman" charset="0"/>
                <a:ea typeface="ＭＳ Ｐゴシック" charset="0"/>
                <a:cs typeface="+mn-cs"/>
              </a:rPr>
              <a:t>Deze (Pacifisch) Noord-Amerikaanse soort heeft haar naam te danken aan de Japanse onderzoeker Masataka Kurayabashi, die zeer nauwkeurige karyologische waarnemingen over deze soorten heeft gepubliceerd. </a:t>
            </a:r>
          </a:p>
          <a:p>
            <a:endParaRPr lang="nl-BE" sz="1200" b="0" i="0" u="none" strike="noStrike" kern="1200" dirty="0">
              <a:solidFill>
                <a:schemeClr val="tx1"/>
              </a:solidFill>
              <a:effectLst/>
              <a:latin typeface="Times New Roman" charset="0"/>
              <a:ea typeface="ＭＳ Ｐゴシック" charset="0"/>
              <a:cs typeface="+mn-cs"/>
            </a:endParaRPr>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36</a:t>
            </a:fld>
            <a:endParaRPr lang="en-GB" altLang="nl-NL"/>
          </a:p>
        </p:txBody>
      </p:sp>
    </p:spTree>
    <p:extLst>
      <p:ext uri="{BB962C8B-B14F-4D97-AF65-F5344CB8AC3E}">
        <p14:creationId xmlns:p14="http://schemas.microsoft.com/office/powerpoint/2010/main" val="21107051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Cardamine heptaphylla </a:t>
            </a:r>
          </a:p>
          <a:p>
            <a:r>
              <a:rPr lang="nl-BE" dirty="0"/>
              <a:t>Kruisbloemenfamilie (Brassicaceae)</a:t>
            </a:r>
          </a:p>
          <a:p>
            <a:endParaRPr lang="nl-BE" dirty="0"/>
          </a:p>
          <a:p>
            <a:endParaRPr lang="nl-BE" dirty="0"/>
          </a:p>
          <a:p>
            <a:r>
              <a:rPr lang="nl-BE" dirty="0"/>
              <a:t>Zoals blijkt uit de naam, een plant met zeven deelblaadjes, in een geveerd samengesteld blad.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37</a:t>
            </a:fld>
            <a:endParaRPr lang="en-GB" altLang="nl-NL"/>
          </a:p>
        </p:txBody>
      </p:sp>
    </p:spTree>
    <p:extLst>
      <p:ext uri="{BB962C8B-B14F-4D97-AF65-F5344CB8AC3E}">
        <p14:creationId xmlns:p14="http://schemas.microsoft.com/office/powerpoint/2010/main" val="2533201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Cardamine heptaphylla </a:t>
            </a:r>
          </a:p>
          <a:p>
            <a:r>
              <a:rPr lang="nl-BE" dirty="0"/>
              <a:t>Kruisbloemenfamilie (Brassicaceae)</a:t>
            </a:r>
          </a:p>
          <a:p>
            <a:endParaRPr lang="nl-BE" dirty="0"/>
          </a:p>
          <a:p>
            <a:endParaRPr lang="nl-BE" dirty="0"/>
          </a:p>
          <a:p>
            <a:r>
              <a:rPr lang="nl-BE" dirty="0"/>
              <a:t>Zoals blijkt uit de naam, een plant met zeven deelblaadjes, in een geveerd samengesteld blad.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38</a:t>
            </a:fld>
            <a:endParaRPr lang="en-GB" altLang="nl-NL"/>
          </a:p>
        </p:txBody>
      </p:sp>
    </p:spTree>
    <p:extLst>
      <p:ext uri="{BB962C8B-B14F-4D97-AF65-F5344CB8AC3E}">
        <p14:creationId xmlns:p14="http://schemas.microsoft.com/office/powerpoint/2010/main" val="3222257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Trillium sessile </a:t>
            </a:r>
          </a:p>
          <a:p>
            <a:r>
              <a:rPr lang="nl-BE" dirty="0"/>
              <a:t>Melanthiumfamilie (Melanthiaceae)</a:t>
            </a:r>
          </a:p>
          <a:p>
            <a:endParaRPr lang="nl-BE" dirty="0"/>
          </a:p>
          <a:p>
            <a:endParaRPr lang="nl-BE" dirty="0"/>
          </a:p>
          <a:p>
            <a:r>
              <a:rPr lang="nl-BE" dirty="0"/>
              <a:t>Een andere Noord-Amerikaanse soort, uit het oostelijk deel.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39</a:t>
            </a:fld>
            <a:endParaRPr lang="en-GB" altLang="nl-NL"/>
          </a:p>
        </p:txBody>
      </p:sp>
    </p:spTree>
    <p:extLst>
      <p:ext uri="{BB962C8B-B14F-4D97-AF65-F5344CB8AC3E}">
        <p14:creationId xmlns:p14="http://schemas.microsoft.com/office/powerpoint/2010/main" val="3624170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Davids goudveil (Chrysosplenium davidianum)</a:t>
            </a:r>
          </a:p>
          <a:p>
            <a:r>
              <a:rPr lang="nl-BE" dirty="0"/>
              <a:t>Steenbreekfamilie (Saxifragaceae)</a:t>
            </a:r>
          </a:p>
          <a:p>
            <a:endParaRPr lang="nl-BE" dirty="0"/>
          </a:p>
          <a:p>
            <a:endParaRPr lang="nl-BE" dirty="0"/>
          </a:p>
          <a:p>
            <a:r>
              <a:rPr lang="nl-BE" dirty="0"/>
              <a:t>Om de soortenrijkdom van de Chinese flora even te illustreren, van dit genus kennen we 35 soorten in China, en twee in Europa: onze flora is ten zeerste verarmd mede als gevolg van de IJstijden en de “verkeerde” west-oost ligging van de bergketens…</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40</a:t>
            </a:fld>
            <a:endParaRPr lang="en-GB" altLang="nl-NL"/>
          </a:p>
        </p:txBody>
      </p:sp>
    </p:spTree>
    <p:extLst>
      <p:ext uri="{BB962C8B-B14F-4D97-AF65-F5344CB8AC3E}">
        <p14:creationId xmlns:p14="http://schemas.microsoft.com/office/powerpoint/2010/main" val="1153283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Groot voetblad (Podophyllum versipelle)</a:t>
            </a:r>
          </a:p>
          <a:p>
            <a:r>
              <a:rPr lang="nl-BE" dirty="0"/>
              <a:t>Berberisfamilie (Berberidaceae)</a:t>
            </a:r>
          </a:p>
          <a:p>
            <a:endParaRPr lang="nl-BE" dirty="0"/>
          </a:p>
          <a:p>
            <a:endParaRPr lang="nl-BE" dirty="0"/>
          </a:p>
          <a:p>
            <a:r>
              <a:rPr lang="nl-BE" dirty="0"/>
              <a:t>Een blijvend indrukwekkende plant, met een zeer bijzondere architectuur.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41</a:t>
            </a:fld>
            <a:endParaRPr lang="en-GB" altLang="nl-NL"/>
          </a:p>
        </p:txBody>
      </p:sp>
    </p:spTree>
    <p:extLst>
      <p:ext uri="{BB962C8B-B14F-4D97-AF65-F5344CB8AC3E}">
        <p14:creationId xmlns:p14="http://schemas.microsoft.com/office/powerpoint/2010/main" val="466835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a:t>
            </a:fld>
            <a:endParaRPr lang="en-GB" altLang="nl-NL"/>
          </a:p>
        </p:txBody>
      </p:sp>
    </p:spTree>
    <p:extLst>
      <p:ext uri="{BB962C8B-B14F-4D97-AF65-F5344CB8AC3E}">
        <p14:creationId xmlns:p14="http://schemas.microsoft.com/office/powerpoint/2010/main" val="28883840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Groot voetblad (Podophyllum versipelle)</a:t>
            </a:r>
          </a:p>
          <a:p>
            <a:r>
              <a:rPr lang="nl-BE" dirty="0"/>
              <a:t>Berberisfamilie (Berberidaceae)</a:t>
            </a:r>
          </a:p>
          <a:p>
            <a:endParaRPr lang="nl-BE" dirty="0"/>
          </a:p>
          <a:p>
            <a:endParaRPr lang="nl-BE" dirty="0"/>
          </a:p>
          <a:p>
            <a:r>
              <a:rPr lang="nl-BE" dirty="0"/>
              <a:t>Een blijvend indrukwekkende plant, met een zeer bijzondere architectuur. </a:t>
            </a:r>
          </a:p>
          <a:p>
            <a:r>
              <a:rPr lang="nl-BE" dirty="0"/>
              <a:t>Hier kijken we op het terminale bloemgestel, aan de top van de bloeistengel, en half verborgen door het hoogste blad met haar korte bladsteel.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42</a:t>
            </a:fld>
            <a:endParaRPr lang="en-GB" altLang="nl-NL"/>
          </a:p>
        </p:txBody>
      </p:sp>
    </p:spTree>
    <p:extLst>
      <p:ext uri="{BB962C8B-B14F-4D97-AF65-F5344CB8AC3E}">
        <p14:creationId xmlns:p14="http://schemas.microsoft.com/office/powerpoint/2010/main" val="3307850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43</a:t>
            </a:fld>
            <a:endParaRPr lang="en-GB" altLang="nl-NL"/>
          </a:p>
        </p:txBody>
      </p:sp>
    </p:spTree>
    <p:extLst>
      <p:ext uri="{BB962C8B-B14F-4D97-AF65-F5344CB8AC3E}">
        <p14:creationId xmlns:p14="http://schemas.microsoft.com/office/powerpoint/2010/main" val="38599982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Agapanthus species</a:t>
            </a:r>
          </a:p>
          <a:p>
            <a:r>
              <a:rPr lang="nl-BE" dirty="0"/>
              <a:t>Agapanthusfamilie (Agapanthaceae)</a:t>
            </a:r>
          </a:p>
          <a:p>
            <a:endParaRPr lang="nl-BE" dirty="0"/>
          </a:p>
          <a:p>
            <a:endParaRPr lang="nl-BE" dirty="0"/>
          </a:p>
          <a:p>
            <a:r>
              <a:rPr lang="nl-BE" dirty="0"/>
              <a:t>Begin maart 2021</a:t>
            </a:r>
          </a:p>
          <a:p>
            <a:r>
              <a:rPr lang="nl-BE" dirty="0"/>
              <a:t>Deze Zuid-Afrikaanse planten zijn onbeschermd niet bestand tegen de winterse vorst. </a:t>
            </a:r>
          </a:p>
          <a:p>
            <a:r>
              <a:rPr lang="nl-BE" dirty="0"/>
              <a:t>Zijn de ondergrondse delen nog intact?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44</a:t>
            </a:fld>
            <a:endParaRPr lang="en-GB" altLang="nl-NL"/>
          </a:p>
        </p:txBody>
      </p:sp>
    </p:spTree>
    <p:extLst>
      <p:ext uri="{BB962C8B-B14F-4D97-AF65-F5344CB8AC3E}">
        <p14:creationId xmlns:p14="http://schemas.microsoft.com/office/powerpoint/2010/main" val="3835060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Agapanthus species</a:t>
            </a:r>
          </a:p>
          <a:p>
            <a:r>
              <a:rPr lang="nl-BE" dirty="0"/>
              <a:t>Agapanthusfamilie (Agapanthaceae)</a:t>
            </a:r>
          </a:p>
          <a:p>
            <a:endParaRPr lang="nl-BE" dirty="0"/>
          </a:p>
          <a:p>
            <a:endParaRPr lang="nl-BE" dirty="0"/>
          </a:p>
          <a:p>
            <a:r>
              <a:rPr lang="nl-BE" dirty="0"/>
              <a:t>Het eerste groen komt piepen…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45</a:t>
            </a:fld>
            <a:endParaRPr lang="en-GB" altLang="nl-NL"/>
          </a:p>
        </p:txBody>
      </p:sp>
    </p:spTree>
    <p:extLst>
      <p:ext uri="{BB962C8B-B14F-4D97-AF65-F5344CB8AC3E}">
        <p14:creationId xmlns:p14="http://schemas.microsoft.com/office/powerpoint/2010/main" val="1066949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Cycas revoluta </a:t>
            </a:r>
          </a:p>
          <a:p>
            <a:r>
              <a:rPr lang="nl-BE" dirty="0"/>
              <a:t>Cycasfamilie (Cycadaceae)</a:t>
            </a:r>
          </a:p>
          <a:p>
            <a:endParaRPr lang="nl-BE" dirty="0"/>
          </a:p>
          <a:p>
            <a:endParaRPr lang="nl-BE" dirty="0"/>
          </a:p>
          <a:p>
            <a:r>
              <a:rPr lang="nl-BE" dirty="0"/>
              <a:t>Begin maart 2021</a:t>
            </a:r>
          </a:p>
          <a:p>
            <a:r>
              <a:rPr lang="nl-BE" dirty="0"/>
              <a:t>Ook hier zijn de bladeren in sterke mate beschadigd,  zoals reeds eerder het geval was (winter 2017-2018). In de daaropvolgende lente heeft de plant een nieuwe kroon van bladeren gemaakt. Zal dit opnieuw kunnen?</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46</a:t>
            </a:fld>
            <a:endParaRPr lang="en-GB" altLang="nl-NL"/>
          </a:p>
        </p:txBody>
      </p:sp>
    </p:spTree>
    <p:extLst>
      <p:ext uri="{BB962C8B-B14F-4D97-AF65-F5344CB8AC3E}">
        <p14:creationId xmlns:p14="http://schemas.microsoft.com/office/powerpoint/2010/main" val="21217359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Cycas revoluta </a:t>
            </a:r>
          </a:p>
          <a:p>
            <a:r>
              <a:rPr lang="nl-BE" dirty="0"/>
              <a:t>Cycasfamilie (Cycadaceae)</a:t>
            </a:r>
          </a:p>
          <a:p>
            <a:endParaRPr lang="nl-BE" dirty="0"/>
          </a:p>
          <a:p>
            <a:endParaRPr lang="nl-BE" dirty="0"/>
          </a:p>
          <a:p>
            <a:r>
              <a:rPr lang="nl-BE" dirty="0"/>
              <a:t>Medio april 2021</a:t>
            </a:r>
          </a:p>
          <a:p>
            <a:r>
              <a:rPr lang="nl-BE" dirty="0"/>
              <a:t>We zijn benieuwd wat deze plant ons zal tonen in de loop van de komende zomer!</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47</a:t>
            </a:fld>
            <a:endParaRPr lang="en-GB" altLang="nl-NL"/>
          </a:p>
        </p:txBody>
      </p:sp>
    </p:spTree>
    <p:extLst>
      <p:ext uri="{BB962C8B-B14F-4D97-AF65-F5344CB8AC3E}">
        <p14:creationId xmlns:p14="http://schemas.microsoft.com/office/powerpoint/2010/main" val="36051866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Acer sempervirens </a:t>
            </a:r>
          </a:p>
          <a:p>
            <a:r>
              <a:rPr lang="nl-BE" dirty="0"/>
              <a:t>Zeepbesfamilie (Sapindaceae)</a:t>
            </a:r>
          </a:p>
          <a:p>
            <a:endParaRPr lang="nl-BE" dirty="0"/>
          </a:p>
          <a:p>
            <a:endParaRPr lang="nl-BE" dirty="0"/>
          </a:p>
          <a:p>
            <a:r>
              <a:rPr lang="nl-BE" dirty="0"/>
              <a:t>Letterlijk: een altijdgroene esdoorn, maar die hier (aan de rand van zijn capaciteiten) wel zijn bladeren verliest. </a:t>
            </a:r>
          </a:p>
          <a:p>
            <a:r>
              <a:rPr lang="nl-BE" dirty="0"/>
              <a:t>Blijkbaar zonder veel erg, want hij staat nu goed in bloei.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48</a:t>
            </a:fld>
            <a:endParaRPr lang="en-GB" altLang="nl-NL"/>
          </a:p>
        </p:txBody>
      </p:sp>
    </p:spTree>
    <p:extLst>
      <p:ext uri="{BB962C8B-B14F-4D97-AF65-F5344CB8AC3E}">
        <p14:creationId xmlns:p14="http://schemas.microsoft.com/office/powerpoint/2010/main" val="34367302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Acer sempervirens </a:t>
            </a:r>
          </a:p>
          <a:p>
            <a:r>
              <a:rPr lang="nl-BE" dirty="0"/>
              <a:t>Zeepbesfamilie (Sapindaceae)</a:t>
            </a:r>
          </a:p>
          <a:p>
            <a:endParaRPr lang="nl-BE" dirty="0"/>
          </a:p>
          <a:p>
            <a:endParaRPr lang="nl-BE" dirty="0"/>
          </a:p>
          <a:p>
            <a:r>
              <a:rPr lang="nl-BE" dirty="0"/>
              <a:t>Letterlijk: een altijdgroene esdoorn, maar die hier (aan de rand van zijn capaciteiten) wel zijn bladeren verliest. </a:t>
            </a:r>
          </a:p>
          <a:p>
            <a:r>
              <a:rPr lang="nl-BE" dirty="0"/>
              <a:t>Blijkbaar zonder veel erg, want hij staat nu goed in bloei.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49</a:t>
            </a:fld>
            <a:endParaRPr lang="en-GB" altLang="nl-NL"/>
          </a:p>
        </p:txBody>
      </p:sp>
    </p:spTree>
    <p:extLst>
      <p:ext uri="{BB962C8B-B14F-4D97-AF65-F5344CB8AC3E}">
        <p14:creationId xmlns:p14="http://schemas.microsoft.com/office/powerpoint/2010/main" val="33210814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Daphne acutiloba</a:t>
            </a:r>
            <a:r>
              <a:rPr lang="nl-BE" dirty="0"/>
              <a:t> </a:t>
            </a:r>
          </a:p>
          <a:p>
            <a:r>
              <a:rPr lang="nl-BE" dirty="0"/>
              <a:t>Peperboompjesfamilie (Thymelaeaceae)</a:t>
            </a:r>
          </a:p>
          <a:p>
            <a:endParaRPr lang="nl-BE" dirty="0"/>
          </a:p>
          <a:p>
            <a:endParaRPr lang="nl-BE" dirty="0"/>
          </a:p>
          <a:p>
            <a:r>
              <a:rPr lang="nl-BE" dirty="0"/>
              <a:t>De meeste soorten van dit genus groeien uit tot kleine, compacte, bolvormige struikjes, helaas vaak met beperkte levensduur. </a:t>
            </a:r>
          </a:p>
          <a:p>
            <a:r>
              <a:rPr lang="nl-BE" dirty="0"/>
              <a:t>Maar de lentebloei en de fraaie bloemen met hun exquise geuren maken veel goed.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50</a:t>
            </a:fld>
            <a:endParaRPr lang="en-GB" altLang="nl-NL"/>
          </a:p>
        </p:txBody>
      </p:sp>
    </p:spTree>
    <p:extLst>
      <p:ext uri="{BB962C8B-B14F-4D97-AF65-F5344CB8AC3E}">
        <p14:creationId xmlns:p14="http://schemas.microsoft.com/office/powerpoint/2010/main" val="4688124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Kleine honingbloem (Melianthus minor)</a:t>
            </a:r>
          </a:p>
          <a:p>
            <a:r>
              <a:rPr lang="nl-BE" dirty="0"/>
              <a:t>Francoafamilie (Francoaceae)</a:t>
            </a:r>
          </a:p>
          <a:p>
            <a:endParaRPr lang="nl-BE" dirty="0"/>
          </a:p>
          <a:p>
            <a:endParaRPr lang="nl-BE" dirty="0"/>
          </a:p>
          <a:p>
            <a:r>
              <a:rPr lang="nl-BE" dirty="0"/>
              <a:t>Begin maart 2021</a:t>
            </a:r>
          </a:p>
          <a:p>
            <a:r>
              <a:rPr lang="nl-BE" dirty="0"/>
              <a:t>Oppervlakkkige beschadiging, de stengels lijken nog OK, en de meeste hebben reeds nieuw blad gevormd.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51</a:t>
            </a:fld>
            <a:endParaRPr lang="en-GB" altLang="nl-NL"/>
          </a:p>
        </p:txBody>
      </p:sp>
    </p:spTree>
    <p:extLst>
      <p:ext uri="{BB962C8B-B14F-4D97-AF65-F5344CB8AC3E}">
        <p14:creationId xmlns:p14="http://schemas.microsoft.com/office/powerpoint/2010/main" val="3622008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Daphniphyllum macropodum </a:t>
            </a:r>
          </a:p>
          <a:p>
            <a:r>
              <a:rPr lang="nl-BE" dirty="0"/>
              <a:t>Daphniphyllumfamilie (Daphniphyllaceae)</a:t>
            </a:r>
          </a:p>
          <a:p>
            <a:endParaRPr lang="nl-BE" dirty="0"/>
          </a:p>
          <a:p>
            <a:endParaRPr lang="nl-BE" dirty="0"/>
          </a:p>
          <a:p>
            <a:r>
              <a:rPr lang="nl-BE" dirty="0"/>
              <a:t>Begin maart 2021</a:t>
            </a:r>
          </a:p>
          <a:p>
            <a:r>
              <a:rPr lang="nl-BE" dirty="0"/>
              <a:t>De oude bladeren van vorig jaar hangen slapjes na de vorst, terwijl de jongste bladeren (uitgegroeid tijdens de herfst van vorig jaar) blijkbaar moeiteloos de koude hebben doorgemaakt.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a:t>
            </a:fld>
            <a:endParaRPr lang="en-GB" altLang="nl-NL"/>
          </a:p>
        </p:txBody>
      </p:sp>
    </p:spTree>
    <p:extLst>
      <p:ext uri="{BB962C8B-B14F-4D97-AF65-F5344CB8AC3E}">
        <p14:creationId xmlns:p14="http://schemas.microsoft.com/office/powerpoint/2010/main" val="3694880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Kleine honingbloem (Melianthus minor)</a:t>
            </a:r>
          </a:p>
          <a:p>
            <a:r>
              <a:rPr lang="nl-BE" dirty="0"/>
              <a:t>Francoafamilie (Francoaceae)</a:t>
            </a:r>
          </a:p>
          <a:p>
            <a:endParaRPr lang="nl-BE" dirty="0"/>
          </a:p>
          <a:p>
            <a:endParaRPr lang="nl-BE" dirty="0"/>
          </a:p>
          <a:p>
            <a:r>
              <a:rPr lang="nl-BE" dirty="0"/>
              <a:t>En ondanks de beschadiging weer volop in bloei. In zijn genus toch wel een van de krachtiger soorten.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52</a:t>
            </a:fld>
            <a:endParaRPr lang="en-GB" altLang="nl-NL"/>
          </a:p>
        </p:txBody>
      </p:sp>
    </p:spTree>
    <p:extLst>
      <p:ext uri="{BB962C8B-B14F-4D97-AF65-F5344CB8AC3E}">
        <p14:creationId xmlns:p14="http://schemas.microsoft.com/office/powerpoint/2010/main" val="2513117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Kleine honingbloem (Melianthus minor)</a:t>
            </a:r>
          </a:p>
          <a:p>
            <a:r>
              <a:rPr lang="nl-BE" dirty="0"/>
              <a:t>Francoafamilie (Francoaceae)</a:t>
            </a:r>
          </a:p>
          <a:p>
            <a:endParaRPr lang="nl-BE" dirty="0"/>
          </a:p>
          <a:p>
            <a:endParaRPr lang="nl-BE" dirty="0"/>
          </a:p>
          <a:p>
            <a:r>
              <a:rPr lang="nl-BE" dirty="0"/>
              <a:t>En ondanks de beschadiging weer volop in bloei. In zijn genus toch wel een van de krachtiger soorten.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53</a:t>
            </a:fld>
            <a:endParaRPr lang="en-GB" altLang="nl-NL"/>
          </a:p>
        </p:txBody>
      </p:sp>
    </p:spTree>
    <p:extLst>
      <p:ext uri="{BB962C8B-B14F-4D97-AF65-F5344CB8AC3E}">
        <p14:creationId xmlns:p14="http://schemas.microsoft.com/office/powerpoint/2010/main" val="9907514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Eucomis pole-evansii ‘Purpurea’</a:t>
            </a:r>
          </a:p>
          <a:p>
            <a:r>
              <a:rPr lang="nl-BE" dirty="0"/>
              <a:t>Hyacintfamilie (Hyacinthaceae)</a:t>
            </a:r>
          </a:p>
          <a:p>
            <a:endParaRPr lang="nl-BE" dirty="0"/>
          </a:p>
          <a:p>
            <a:endParaRPr lang="nl-BE" dirty="0"/>
          </a:p>
          <a:p>
            <a:r>
              <a:rPr lang="nl-BE" dirty="0"/>
              <a:t>De ondergrondse beschutting gedurende de winter zorgt voor het overleven van deze Zuid-Afrikaanse soort. </a:t>
            </a:r>
          </a:p>
          <a:p>
            <a:r>
              <a:rPr lang="nl-BE" dirty="0"/>
              <a:t>Het gaat hier om een paarse vorm van een wilde soort die meestal frisgroen staat te blinken. </a:t>
            </a:r>
          </a:p>
          <a:p>
            <a:r>
              <a:rPr lang="nl-BE" dirty="0"/>
              <a:t>Binnen dit genus zou dit de soort zijn met de grootste bloemgestellen.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54</a:t>
            </a:fld>
            <a:endParaRPr lang="en-GB" altLang="nl-NL"/>
          </a:p>
        </p:txBody>
      </p:sp>
    </p:spTree>
    <p:extLst>
      <p:ext uri="{BB962C8B-B14F-4D97-AF65-F5344CB8AC3E}">
        <p14:creationId xmlns:p14="http://schemas.microsoft.com/office/powerpoint/2010/main" val="5085882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Alruin (Mandragora officinarum)</a:t>
            </a:r>
          </a:p>
          <a:p>
            <a:r>
              <a:rPr lang="nl-BE" dirty="0"/>
              <a:t>Nachtschadefamilie (Solanaceae)</a:t>
            </a:r>
          </a:p>
          <a:p>
            <a:endParaRPr lang="nl-BE" dirty="0"/>
          </a:p>
          <a:p>
            <a:endParaRPr lang="nl-BE" dirty="0"/>
          </a:p>
          <a:p>
            <a:r>
              <a:rPr lang="nl-BE" dirty="0"/>
              <a:t>Een beetje meer vooraan zien we een rozet met lichtjes onaangenaam ruikende bladeren.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55</a:t>
            </a:fld>
            <a:endParaRPr lang="en-GB" altLang="nl-NL"/>
          </a:p>
        </p:txBody>
      </p:sp>
    </p:spTree>
    <p:extLst>
      <p:ext uri="{BB962C8B-B14F-4D97-AF65-F5344CB8AC3E}">
        <p14:creationId xmlns:p14="http://schemas.microsoft.com/office/powerpoint/2010/main" val="4717149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Alruin (Mandragora officinarum)</a:t>
            </a:r>
          </a:p>
          <a:p>
            <a:r>
              <a:rPr lang="nl-BE" dirty="0"/>
              <a:t>Nachtschadefamilie (Solanaceae)</a:t>
            </a:r>
          </a:p>
          <a:p>
            <a:endParaRPr lang="nl-BE" dirty="0"/>
          </a:p>
          <a:p>
            <a:endParaRPr lang="nl-BE" dirty="0"/>
          </a:p>
          <a:p>
            <a:r>
              <a:rPr lang="nl-BE" dirty="0"/>
              <a:t>En bij nader toezien vinden we enkele vruchten van deze bijzonder giftige plant.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56</a:t>
            </a:fld>
            <a:endParaRPr lang="en-GB" altLang="nl-NL"/>
          </a:p>
        </p:txBody>
      </p:sp>
    </p:spTree>
    <p:extLst>
      <p:ext uri="{BB962C8B-B14F-4D97-AF65-F5344CB8AC3E}">
        <p14:creationId xmlns:p14="http://schemas.microsoft.com/office/powerpoint/2010/main" val="42355486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Paeonia daurica subsp. wittmanniana </a:t>
            </a:r>
          </a:p>
          <a:p>
            <a:r>
              <a:rPr lang="nl-BE" dirty="0"/>
              <a:t>Pioenfamilie (Paeoniaceae)</a:t>
            </a:r>
          </a:p>
          <a:p>
            <a:endParaRPr lang="nl-BE" dirty="0"/>
          </a:p>
          <a:p>
            <a:endParaRPr lang="nl-BE" dirty="0"/>
          </a:p>
          <a:p>
            <a:r>
              <a:rPr lang="nl-BE" dirty="0"/>
              <a:t>De soortsgrenzen in dit genus zijn bijzonder onduidelijk, en de diverse experts verkondigen inderdaad verschillende meningen. </a:t>
            </a:r>
          </a:p>
          <a:p>
            <a:r>
              <a:rPr lang="nl-BE" dirty="0"/>
              <a:t>Veel materiaal met tuin-origine is bijgevolg met de nodige caveats te benaderen. Zoals ook bij deze plant blijkt, die we hebben ontvangen onder de foute naam </a:t>
            </a:r>
            <a:r>
              <a:rPr lang="nl-BE" i="1" dirty="0"/>
              <a:t>Paeonia kavachensis</a:t>
            </a:r>
            <a:r>
              <a:rPr lang="nl-BE"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57</a:t>
            </a:fld>
            <a:endParaRPr lang="en-GB" altLang="nl-NL"/>
          </a:p>
        </p:txBody>
      </p:sp>
    </p:spTree>
    <p:extLst>
      <p:ext uri="{BB962C8B-B14F-4D97-AF65-F5344CB8AC3E}">
        <p14:creationId xmlns:p14="http://schemas.microsoft.com/office/powerpoint/2010/main" val="9415723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Cordyline australis </a:t>
            </a:r>
          </a:p>
          <a:p>
            <a:r>
              <a:rPr lang="nl-BE" dirty="0"/>
              <a:t>Laxmanniafamilie (Laxmanniaceae)</a:t>
            </a:r>
          </a:p>
          <a:p>
            <a:endParaRPr lang="nl-BE" dirty="0"/>
          </a:p>
          <a:p>
            <a:endParaRPr lang="nl-BE" dirty="0"/>
          </a:p>
          <a:p>
            <a:r>
              <a:rPr lang="nl-BE" dirty="0"/>
              <a:t>Te sterke opruimneiging?</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58</a:t>
            </a:fld>
            <a:endParaRPr lang="en-GB" altLang="nl-NL"/>
          </a:p>
        </p:txBody>
      </p:sp>
    </p:spTree>
    <p:extLst>
      <p:ext uri="{BB962C8B-B14F-4D97-AF65-F5344CB8AC3E}">
        <p14:creationId xmlns:p14="http://schemas.microsoft.com/office/powerpoint/2010/main" val="22541527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Butia “capitata” </a:t>
            </a:r>
          </a:p>
          <a:p>
            <a:r>
              <a:rPr lang="nl-BE" dirty="0"/>
              <a:t>Palmenfamilie (Arecaceae)</a:t>
            </a:r>
          </a:p>
          <a:p>
            <a:endParaRPr lang="nl-BE" dirty="0"/>
          </a:p>
          <a:p>
            <a:endParaRPr lang="nl-BE" dirty="0"/>
          </a:p>
          <a:p>
            <a:r>
              <a:rPr lang="nl-BE" dirty="0"/>
              <a:t>Van dit Zuid-Amerikaanse genus zijn momenteel een 20-tal soorten bekend, maar de naamgeving blijkt zeer verward. </a:t>
            </a:r>
          </a:p>
          <a:p>
            <a:r>
              <a:rPr lang="nl-BE" dirty="0"/>
              <a:t>Vandaar de aanhalingstekens rond “capitata”. Volgens sommige bronnen zoude “echte” “capitata” hier niet winterhard zijn. </a:t>
            </a:r>
          </a:p>
          <a:p>
            <a:r>
              <a:rPr lang="nl-BE" dirty="0"/>
              <a:t>We zoeken verder naar een goede en betrouwbare identificatiesleutel, en graag ook duidelijke illustraties. </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59</a:t>
            </a:fld>
            <a:endParaRPr lang="en-GB" altLang="nl-NL"/>
          </a:p>
        </p:txBody>
      </p:sp>
    </p:spTree>
    <p:extLst>
      <p:ext uri="{BB962C8B-B14F-4D97-AF65-F5344CB8AC3E}">
        <p14:creationId xmlns:p14="http://schemas.microsoft.com/office/powerpoint/2010/main" val="24130982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Ribes speciosum </a:t>
            </a:r>
          </a:p>
          <a:p>
            <a:r>
              <a:rPr lang="nl-BE" dirty="0"/>
              <a:t>Ribesfamilie (Grossulariaceae)</a:t>
            </a:r>
          </a:p>
          <a:p>
            <a:endParaRPr lang="nl-BE" dirty="0"/>
          </a:p>
          <a:p>
            <a:endParaRPr lang="nl-BE" dirty="0"/>
          </a:p>
          <a:p>
            <a:r>
              <a:rPr lang="nl-BE" dirty="0"/>
              <a:t>Een erg opvallende soort, met felrode, hangende bloemen, die zich zeer goed leent om te laten leiden langs een muur, of een ander warm plekje.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60</a:t>
            </a:fld>
            <a:endParaRPr lang="en-GB" altLang="nl-NL"/>
          </a:p>
        </p:txBody>
      </p:sp>
    </p:spTree>
    <p:extLst>
      <p:ext uri="{BB962C8B-B14F-4D97-AF65-F5344CB8AC3E}">
        <p14:creationId xmlns:p14="http://schemas.microsoft.com/office/powerpoint/2010/main" val="23087657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Ribes speciosum </a:t>
            </a:r>
          </a:p>
          <a:p>
            <a:r>
              <a:rPr lang="nl-BE" dirty="0"/>
              <a:t>Ribesfamilie (Grossulariaceae)</a:t>
            </a:r>
          </a:p>
          <a:p>
            <a:endParaRPr lang="nl-BE" dirty="0"/>
          </a:p>
          <a:p>
            <a:endParaRPr lang="nl-BE" dirty="0"/>
          </a:p>
          <a:p>
            <a:r>
              <a:rPr lang="nl-BE" dirty="0"/>
              <a:t>Een erg opvallende soort, met felrode, hangende bloemen, die zich zeer goed leent om te laten leiden langs een muur, of een ander warm plekje.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61</a:t>
            </a:fld>
            <a:endParaRPr lang="en-GB" altLang="nl-NL"/>
          </a:p>
        </p:txBody>
      </p:sp>
    </p:spTree>
    <p:extLst>
      <p:ext uri="{BB962C8B-B14F-4D97-AF65-F5344CB8AC3E}">
        <p14:creationId xmlns:p14="http://schemas.microsoft.com/office/powerpoint/2010/main" val="795907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Daphniphyllum macropodum </a:t>
            </a:r>
          </a:p>
          <a:p>
            <a:r>
              <a:rPr lang="nl-BE" dirty="0"/>
              <a:t>Daphniphyllumfamilie (Daphniphyllaceae)</a:t>
            </a:r>
          </a:p>
          <a:p>
            <a:endParaRPr lang="nl-BE" dirty="0"/>
          </a:p>
          <a:p>
            <a:endParaRPr lang="nl-BE" dirty="0"/>
          </a:p>
          <a:p>
            <a:r>
              <a:rPr lang="nl-BE" dirty="0"/>
              <a:t>Maar kijk, de nieuwste blaadjes, die zijn te vroeg uitgelopen vertonen duidelijk sporen van vorstschade, de een al meer dan de andere. </a:t>
            </a:r>
          </a:p>
          <a:p>
            <a:r>
              <a:rPr lang="nl-BE" dirty="0"/>
              <a:t>De (mannelijke) bloemgestellen lijken onbeschadigd.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a:t>
            </a:fld>
            <a:endParaRPr lang="en-GB" altLang="nl-NL"/>
          </a:p>
        </p:txBody>
      </p:sp>
    </p:spTree>
    <p:extLst>
      <p:ext uri="{BB962C8B-B14F-4D97-AF65-F5344CB8AC3E}">
        <p14:creationId xmlns:p14="http://schemas.microsoft.com/office/powerpoint/2010/main" val="20925662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Eenarig wollegras (Eriophorum vaginatum)</a:t>
            </a:r>
          </a:p>
          <a:p>
            <a:r>
              <a:rPr lang="nl-BE" dirty="0"/>
              <a:t>Cypergrassenfamilie (Cyperaceae)</a:t>
            </a:r>
          </a:p>
          <a:p>
            <a:endParaRPr lang="nl-BE" dirty="0"/>
          </a:p>
          <a:p>
            <a:endParaRPr lang="nl-BE" dirty="0"/>
          </a:p>
          <a:p>
            <a:r>
              <a:rPr lang="nl-BE" dirty="0"/>
              <a:t>Een spontane vestiging van een soort die wellicht is opgegroeid uit een vruchtje meegekomen met turfblokken. </a:t>
            </a:r>
          </a:p>
          <a:p>
            <a:r>
              <a:rPr lang="nl-BE" dirty="0"/>
              <a:t>Maar toch mooi, elk vindt zijn plekje, nietwaar.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62</a:t>
            </a:fld>
            <a:endParaRPr lang="en-GB" altLang="nl-NL"/>
          </a:p>
        </p:txBody>
      </p:sp>
    </p:spTree>
    <p:extLst>
      <p:ext uri="{BB962C8B-B14F-4D97-AF65-F5344CB8AC3E}">
        <p14:creationId xmlns:p14="http://schemas.microsoft.com/office/powerpoint/2010/main" val="41790530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63</a:t>
            </a:fld>
            <a:endParaRPr lang="en-GB" altLang="nl-NL"/>
          </a:p>
        </p:txBody>
      </p:sp>
    </p:spTree>
    <p:extLst>
      <p:ext uri="{BB962C8B-B14F-4D97-AF65-F5344CB8AC3E}">
        <p14:creationId xmlns:p14="http://schemas.microsoft.com/office/powerpoint/2010/main" val="14564306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Langbladige druifhyacint (Muscari armeniacum)</a:t>
            </a:r>
          </a:p>
          <a:p>
            <a:r>
              <a:rPr lang="nl-BE" dirty="0"/>
              <a:t>Hyacintfamilie (Hyacinthaceae)</a:t>
            </a:r>
          </a:p>
          <a:p>
            <a:endParaRPr lang="nl-BE" dirty="0"/>
          </a:p>
          <a:p>
            <a:endParaRPr lang="nl-BE" dirty="0"/>
          </a:p>
          <a:p>
            <a:r>
              <a:rPr lang="nl-BE" dirty="0"/>
              <a:t>Een van vele soorten (54 !) druifhyacinten, die toch niet allemaal eenvoudig van elkaar zijn te herkennen. </a:t>
            </a:r>
          </a:p>
          <a:p>
            <a:r>
              <a:rPr lang="nl-BE" dirty="0"/>
              <a:t>Ook hier zijn we op zoek naar een omvattende sleutel voor het volledige genus.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64</a:t>
            </a:fld>
            <a:endParaRPr lang="en-GB" altLang="nl-NL"/>
          </a:p>
        </p:txBody>
      </p:sp>
    </p:spTree>
    <p:extLst>
      <p:ext uri="{BB962C8B-B14F-4D97-AF65-F5344CB8AC3E}">
        <p14:creationId xmlns:p14="http://schemas.microsoft.com/office/powerpoint/2010/main" val="19355838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Langbladige druifhyacint (Muscari armeniacum)</a:t>
            </a:r>
          </a:p>
          <a:p>
            <a:r>
              <a:rPr lang="nl-BE" dirty="0"/>
              <a:t>Hyacintfamilie (Hyacinthaceae)</a:t>
            </a:r>
          </a:p>
          <a:p>
            <a:endParaRPr lang="nl-BE" dirty="0"/>
          </a:p>
          <a:p>
            <a:endParaRPr lang="nl-BE" dirty="0"/>
          </a:p>
          <a:p>
            <a:r>
              <a:rPr lang="nl-BE" dirty="0"/>
              <a:t>Een van vele soorten (54 !) druifhyacinten, die toch niet allemaal eenvoudig van elkaar zijn te herkennen. </a:t>
            </a:r>
          </a:p>
          <a:p>
            <a:r>
              <a:rPr lang="nl-BE" dirty="0"/>
              <a:t>Ook hier zijn we op zoek naar een omvattende sleutel voor het volledige genus.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65</a:t>
            </a:fld>
            <a:endParaRPr lang="en-GB" altLang="nl-NL"/>
          </a:p>
        </p:txBody>
      </p:sp>
    </p:spTree>
    <p:extLst>
      <p:ext uri="{BB962C8B-B14F-4D97-AF65-F5344CB8AC3E}">
        <p14:creationId xmlns:p14="http://schemas.microsoft.com/office/powerpoint/2010/main" val="8023705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Paeonia emodi </a:t>
            </a:r>
          </a:p>
          <a:p>
            <a:r>
              <a:rPr lang="nl-BE" dirty="0"/>
              <a:t>Pioenfamilie (Paeoniaceae)</a:t>
            </a:r>
          </a:p>
          <a:p>
            <a:endParaRPr lang="nl-BE" dirty="0"/>
          </a:p>
          <a:p>
            <a:endParaRPr lang="nl-BE" dirty="0"/>
          </a:p>
          <a:p>
            <a:r>
              <a:rPr lang="nl-BE" dirty="0"/>
              <a:t>En hier zien we opnieuw de prachtige bronskleur van het jonge blad (zoals we eerder hadden getoond bij de afdeling Systematiek Eudicotylen).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66</a:t>
            </a:fld>
            <a:endParaRPr lang="en-GB" altLang="nl-NL"/>
          </a:p>
        </p:txBody>
      </p:sp>
    </p:spTree>
    <p:extLst>
      <p:ext uri="{BB962C8B-B14F-4D97-AF65-F5344CB8AC3E}">
        <p14:creationId xmlns:p14="http://schemas.microsoft.com/office/powerpoint/2010/main" val="30203574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Speenkruid (Ficaria verna ‘Brazen Hussy’)</a:t>
            </a:r>
          </a:p>
          <a:p>
            <a:r>
              <a:rPr lang="nl-BE" dirty="0"/>
              <a:t>Boterbloemfamilie (Ranunculaceae)</a:t>
            </a:r>
          </a:p>
          <a:p>
            <a:endParaRPr lang="nl-BE" dirty="0"/>
          </a:p>
          <a:p>
            <a:endParaRPr lang="nl-BE" dirty="0"/>
          </a:p>
          <a:p>
            <a:r>
              <a:rPr lang="nl-BE" dirty="0"/>
              <a:t>Met de jaren is uit één klein plantje een grote clone ontstaan, en dat toont ten overvloede aan: met planten leer je geduld oefenen, traag gaat ook!</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67</a:t>
            </a:fld>
            <a:endParaRPr lang="en-GB" altLang="nl-NL"/>
          </a:p>
        </p:txBody>
      </p:sp>
    </p:spTree>
    <p:extLst>
      <p:ext uri="{BB962C8B-B14F-4D97-AF65-F5344CB8AC3E}">
        <p14:creationId xmlns:p14="http://schemas.microsoft.com/office/powerpoint/2010/main" val="29825573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Speenkruid (Ficaria verna ‘Brazen Hussy’)</a:t>
            </a:r>
          </a:p>
          <a:p>
            <a:r>
              <a:rPr lang="nl-BE" dirty="0"/>
              <a:t>Boterbloemfamilie (Ranunculaceae)</a:t>
            </a:r>
          </a:p>
          <a:p>
            <a:endParaRPr lang="nl-BE" dirty="0"/>
          </a:p>
          <a:p>
            <a:endParaRPr lang="nl-BE" dirty="0"/>
          </a:p>
          <a:p>
            <a:r>
              <a:rPr lang="nl-BE" dirty="0"/>
              <a:t>Met de jaren is uit één klein plantje een grote clone ontstaan, en dat toont ten overvloede aan: met planten leer je geduld oefenen, traag gaat ook!</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68</a:t>
            </a:fld>
            <a:endParaRPr lang="en-GB" altLang="nl-NL"/>
          </a:p>
        </p:txBody>
      </p:sp>
    </p:spTree>
    <p:extLst>
      <p:ext uri="{BB962C8B-B14F-4D97-AF65-F5344CB8AC3E}">
        <p14:creationId xmlns:p14="http://schemas.microsoft.com/office/powerpoint/2010/main" val="17626138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Leverbloempje (Hepatica nobilis)</a:t>
            </a:r>
          </a:p>
          <a:p>
            <a:r>
              <a:rPr lang="nl-BE" dirty="0"/>
              <a:t>Boterbloemfamilie (Ranunculaceae)</a:t>
            </a:r>
          </a:p>
          <a:p>
            <a:endParaRPr lang="nl-BE" dirty="0"/>
          </a:p>
          <a:p>
            <a:endParaRPr lang="nl-BE" dirty="0"/>
          </a:p>
          <a:p>
            <a:r>
              <a:rPr lang="nl-BE" dirty="0"/>
              <a:t>Een plant met een naam uit de Signatuurleer. </a:t>
            </a:r>
          </a:p>
          <a:p>
            <a:r>
              <a:rPr lang="nl-BE" dirty="0"/>
              <a:t>De bloemen zijn in werkelijkheid iets meer blauwig dan hier op de foto.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70</a:t>
            </a:fld>
            <a:endParaRPr lang="en-GB" altLang="nl-NL"/>
          </a:p>
        </p:txBody>
      </p:sp>
    </p:spTree>
    <p:extLst>
      <p:ext uri="{BB962C8B-B14F-4D97-AF65-F5344CB8AC3E}">
        <p14:creationId xmlns:p14="http://schemas.microsoft.com/office/powerpoint/2010/main" val="23596408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Mathiasella bupleuroides </a:t>
            </a:r>
          </a:p>
          <a:p>
            <a:r>
              <a:rPr lang="nl-BE" dirty="0"/>
              <a:t>Schermbloemenfamilie (Apiaceae)</a:t>
            </a:r>
          </a:p>
          <a:p>
            <a:endParaRPr lang="nl-BE" dirty="0"/>
          </a:p>
          <a:p>
            <a:endParaRPr lang="nl-BE" dirty="0"/>
          </a:p>
          <a:p>
            <a:r>
              <a:rPr lang="nl-BE" dirty="0"/>
              <a:t>De grote en goed ontwikkelde bladschede en het samengestelde blad tonen heel duidelijk dat deze ongewone soort thuishoort in de Schermbloemenfamilie.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71</a:t>
            </a:fld>
            <a:endParaRPr lang="en-GB" altLang="nl-NL"/>
          </a:p>
        </p:txBody>
      </p:sp>
    </p:spTree>
    <p:extLst>
      <p:ext uri="{BB962C8B-B14F-4D97-AF65-F5344CB8AC3E}">
        <p14:creationId xmlns:p14="http://schemas.microsoft.com/office/powerpoint/2010/main" val="23951338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Mathiasella bupleuroides </a:t>
            </a:r>
          </a:p>
          <a:p>
            <a:r>
              <a:rPr lang="nl-BE" dirty="0"/>
              <a:t>Schermbloemenfamilie (Apiaceae)</a:t>
            </a:r>
          </a:p>
          <a:p>
            <a:endParaRPr lang="nl-BE" dirty="0"/>
          </a:p>
          <a:p>
            <a:endParaRPr lang="nl-BE" dirty="0"/>
          </a:p>
          <a:p>
            <a:r>
              <a:rPr lang="nl-BE" dirty="0"/>
              <a:t>Binnenin de grote omwindselblaadjes zien we de kleine bloemen, en ook die beantwoorden aan het patroon van de Schermbloemenfamilie.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72</a:t>
            </a:fld>
            <a:endParaRPr lang="en-GB" altLang="nl-NL"/>
          </a:p>
        </p:txBody>
      </p:sp>
    </p:spTree>
    <p:extLst>
      <p:ext uri="{BB962C8B-B14F-4D97-AF65-F5344CB8AC3E}">
        <p14:creationId xmlns:p14="http://schemas.microsoft.com/office/powerpoint/2010/main" val="2288251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Daphniphyllum macropodum </a:t>
            </a:r>
          </a:p>
          <a:p>
            <a:r>
              <a:rPr lang="nl-BE" dirty="0"/>
              <a:t>Daphniphyllumfamilie (Daphniphyllaceae)</a:t>
            </a:r>
          </a:p>
          <a:p>
            <a:endParaRPr lang="nl-BE" dirty="0"/>
          </a:p>
          <a:p>
            <a:endParaRPr lang="nl-BE" dirty="0"/>
          </a:p>
          <a:p>
            <a:r>
              <a:rPr lang="nl-BE" dirty="0"/>
              <a:t>Maar kijk, de nieuwste blaadjes, die zijn te vroeg uitgelopen vertonen duidelijk sporen van vorstschade, de een al meer dan de andere. </a:t>
            </a:r>
          </a:p>
          <a:p>
            <a:r>
              <a:rPr lang="nl-BE" dirty="0"/>
              <a:t>De (mannelijke) bloemgestellen lijken onbeschadigd.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a:t>
            </a:fld>
            <a:endParaRPr lang="en-GB" altLang="nl-NL"/>
          </a:p>
        </p:txBody>
      </p:sp>
    </p:spTree>
    <p:extLst>
      <p:ext uri="{BB962C8B-B14F-4D97-AF65-F5344CB8AC3E}">
        <p14:creationId xmlns:p14="http://schemas.microsoft.com/office/powerpoint/2010/main" val="25261618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Mathiasella bupleuroides </a:t>
            </a:r>
          </a:p>
          <a:p>
            <a:r>
              <a:rPr lang="nl-BE" dirty="0"/>
              <a:t>Schermbloemenfamilie (Apiaceae)</a:t>
            </a:r>
          </a:p>
          <a:p>
            <a:endParaRPr lang="nl-BE" dirty="0"/>
          </a:p>
          <a:p>
            <a:endParaRPr lang="nl-BE" dirty="0"/>
          </a:p>
          <a:p>
            <a:r>
              <a:rPr lang="nl-BE" dirty="0"/>
              <a:t>Maar van buitenaf is de verleiding groot om er een Wolfsmelk in te herkennen…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73</a:t>
            </a:fld>
            <a:endParaRPr lang="en-GB" altLang="nl-NL"/>
          </a:p>
        </p:txBody>
      </p:sp>
    </p:spTree>
    <p:extLst>
      <p:ext uri="{BB962C8B-B14F-4D97-AF65-F5344CB8AC3E}">
        <p14:creationId xmlns:p14="http://schemas.microsoft.com/office/powerpoint/2010/main" val="17723050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Uvularia grandiflora </a:t>
            </a:r>
          </a:p>
          <a:p>
            <a:r>
              <a:rPr lang="nl-BE" dirty="0"/>
              <a:t>Herfsttijloosfamilie (Colchicaceae)</a:t>
            </a:r>
          </a:p>
          <a:p>
            <a:endParaRPr lang="nl-BE" dirty="0"/>
          </a:p>
          <a:p>
            <a:endParaRPr lang="nl-BE" dirty="0"/>
          </a:p>
          <a:p>
            <a:r>
              <a:rPr lang="nl-BE" dirty="0"/>
              <a:t>Terminaal geplaatste bloemen is een goed kenmerk voor deze familie, samen met de wat ongewone ondergrondse structuren (niet zichtbaar) en de aanwezigheid van de bekende molecule colchicine (niet zichtbaar).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74</a:t>
            </a:fld>
            <a:endParaRPr lang="en-GB" altLang="nl-NL"/>
          </a:p>
        </p:txBody>
      </p:sp>
    </p:spTree>
    <p:extLst>
      <p:ext uri="{BB962C8B-B14F-4D97-AF65-F5344CB8AC3E}">
        <p14:creationId xmlns:p14="http://schemas.microsoft.com/office/powerpoint/2010/main" val="17930154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Uvularia grandiflora </a:t>
            </a:r>
          </a:p>
          <a:p>
            <a:r>
              <a:rPr lang="nl-BE" dirty="0"/>
              <a:t>Herfsttijloosfamilie (Colchicaceae)</a:t>
            </a:r>
          </a:p>
          <a:p>
            <a:endParaRPr lang="nl-BE" dirty="0"/>
          </a:p>
          <a:p>
            <a:endParaRPr lang="nl-BE" dirty="0"/>
          </a:p>
          <a:p>
            <a:r>
              <a:rPr lang="nl-BE" dirty="0"/>
              <a:t>Terminaal geplaatste bloemen is een goed kenmerk voor deze familie, samen met de wat ongewone ondergrondse structuren (niet zichtbaar) en de aanwezigheid van de bekende molecule colchicine (niet zichtbaar).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75</a:t>
            </a:fld>
            <a:endParaRPr lang="en-GB" altLang="nl-NL"/>
          </a:p>
        </p:txBody>
      </p:sp>
    </p:spTree>
    <p:extLst>
      <p:ext uri="{BB962C8B-B14F-4D97-AF65-F5344CB8AC3E}">
        <p14:creationId xmlns:p14="http://schemas.microsoft.com/office/powerpoint/2010/main" val="3084789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Tulipa clusiana </a:t>
            </a:r>
          </a:p>
          <a:p>
            <a:r>
              <a:rPr lang="nl-BE" dirty="0"/>
              <a:t>Leliefamilie (Liliaceae)</a:t>
            </a:r>
          </a:p>
          <a:p>
            <a:endParaRPr lang="nl-BE" dirty="0"/>
          </a:p>
          <a:p>
            <a:endParaRPr lang="nl-BE" dirty="0"/>
          </a:p>
          <a:p>
            <a:r>
              <a:rPr lang="nl-BE" dirty="0"/>
              <a:t>De beroemde Clusius, Charles de l’Ecluse of Karel Versluys heeft een belangrijke rol gespeeld bij de introductie van de tulpen (en andere planten) in Nederland, als bestuurder van de plantentuin in Leiden, na een Europese carrière als academicus.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77</a:t>
            </a:fld>
            <a:endParaRPr lang="en-GB" altLang="nl-NL"/>
          </a:p>
        </p:txBody>
      </p:sp>
    </p:spTree>
    <p:extLst>
      <p:ext uri="{BB962C8B-B14F-4D97-AF65-F5344CB8AC3E}">
        <p14:creationId xmlns:p14="http://schemas.microsoft.com/office/powerpoint/2010/main" val="36875988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Tulipa clusiana </a:t>
            </a:r>
          </a:p>
          <a:p>
            <a:r>
              <a:rPr lang="nl-BE" dirty="0"/>
              <a:t>Leliefamilie (Liliaceae)</a:t>
            </a:r>
          </a:p>
          <a:p>
            <a:endParaRPr lang="nl-BE" dirty="0"/>
          </a:p>
          <a:p>
            <a:endParaRPr lang="nl-BE" dirty="0"/>
          </a:p>
          <a:p>
            <a:r>
              <a:rPr lang="nl-BE" dirty="0"/>
              <a:t>De beroemde Clusius, Charles de l’Ecluse of Karel Versluys heeft een belangrijke rol gespeeld bij de introductie van de tulpen (en andere planten) in Nederland, als bestuurder van de plantentuin in Leiden, na een Europese carrière als academicus.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78</a:t>
            </a:fld>
            <a:endParaRPr lang="en-GB" altLang="nl-NL"/>
          </a:p>
        </p:txBody>
      </p:sp>
    </p:spTree>
    <p:extLst>
      <p:ext uri="{BB962C8B-B14F-4D97-AF65-F5344CB8AC3E}">
        <p14:creationId xmlns:p14="http://schemas.microsoft.com/office/powerpoint/2010/main" val="21009633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Tilia endochrysea </a:t>
            </a:r>
          </a:p>
          <a:p>
            <a:r>
              <a:rPr lang="nl-BE" dirty="0"/>
              <a:t>Kaasjeskruidfamilie (Malvaceae)</a:t>
            </a:r>
          </a:p>
          <a:p>
            <a:endParaRPr lang="nl-BE" dirty="0"/>
          </a:p>
          <a:p>
            <a:endParaRPr lang="nl-BE" dirty="0"/>
          </a:p>
          <a:p>
            <a:r>
              <a:rPr lang="nl-BE" dirty="0"/>
              <a:t>Een onweerstaanbare schoonheid, deze ongewone Chinese soort Linde, die met haar pasteltinten voor een esthetische verrukking kan zorgen.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80</a:t>
            </a:fld>
            <a:endParaRPr lang="en-GB" altLang="nl-NL"/>
          </a:p>
        </p:txBody>
      </p:sp>
    </p:spTree>
    <p:extLst>
      <p:ext uri="{BB962C8B-B14F-4D97-AF65-F5344CB8AC3E}">
        <p14:creationId xmlns:p14="http://schemas.microsoft.com/office/powerpoint/2010/main" val="31318720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Oleander (Nerium oleander)</a:t>
            </a:r>
          </a:p>
          <a:p>
            <a:r>
              <a:rPr lang="nl-BE" dirty="0"/>
              <a:t>Maagdenpalmfamilie (Apocynaceae)</a:t>
            </a:r>
          </a:p>
          <a:p>
            <a:endParaRPr lang="nl-BE" dirty="0"/>
          </a:p>
          <a:p>
            <a:endParaRPr lang="nl-BE" dirty="0"/>
          </a:p>
          <a:p>
            <a:r>
              <a:rPr lang="nl-BE" dirty="0"/>
              <a:t>Vorstschade overduidelijk, we zullen in de loop van de zomer vaststellen in welke mate deze plant de winter heeft overleefd.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82</a:t>
            </a:fld>
            <a:endParaRPr lang="en-GB" altLang="nl-NL"/>
          </a:p>
        </p:txBody>
      </p:sp>
    </p:spTree>
    <p:extLst>
      <p:ext uri="{BB962C8B-B14F-4D97-AF65-F5344CB8AC3E}">
        <p14:creationId xmlns:p14="http://schemas.microsoft.com/office/powerpoint/2010/main" val="16647694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grasdallen rond onze notelaar…</a:t>
            </a:r>
          </a:p>
          <a:p>
            <a:endParaRPr lang="nl-BE" dirty="0"/>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83</a:t>
            </a:fld>
            <a:endParaRPr lang="en-GB" altLang="nl-NL"/>
          </a:p>
        </p:txBody>
      </p:sp>
    </p:spTree>
    <p:extLst>
      <p:ext uri="{BB962C8B-B14F-4D97-AF65-F5344CB8AC3E}">
        <p14:creationId xmlns:p14="http://schemas.microsoft.com/office/powerpoint/2010/main" val="27401382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 zijn ingenomen door paardenbloemen.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84</a:t>
            </a:fld>
            <a:endParaRPr lang="en-GB" altLang="nl-NL"/>
          </a:p>
        </p:txBody>
      </p:sp>
    </p:spTree>
    <p:extLst>
      <p:ext uri="{BB962C8B-B14F-4D97-AF65-F5344CB8AC3E}">
        <p14:creationId xmlns:p14="http://schemas.microsoft.com/office/powerpoint/2010/main" val="2735954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85</a:t>
            </a:fld>
            <a:endParaRPr lang="en-GB" altLang="nl-NL"/>
          </a:p>
        </p:txBody>
      </p:sp>
    </p:spTree>
    <p:extLst>
      <p:ext uri="{BB962C8B-B14F-4D97-AF65-F5344CB8AC3E}">
        <p14:creationId xmlns:p14="http://schemas.microsoft.com/office/powerpoint/2010/main" val="2476078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Daphniphyllum macropodum </a:t>
            </a:r>
          </a:p>
          <a:p>
            <a:r>
              <a:rPr lang="nl-BE" dirty="0"/>
              <a:t>Daphniphyllumfamilie (Daphniphyllaceae)</a:t>
            </a:r>
          </a:p>
          <a:p>
            <a:endParaRPr lang="nl-BE" dirty="0"/>
          </a:p>
          <a:p>
            <a:endParaRPr lang="nl-BE" dirty="0"/>
          </a:p>
          <a:p>
            <a:r>
              <a:rPr lang="nl-BE" dirty="0"/>
              <a:t>Maar kijk, de nieuwste blaadjes, die zijn te vroeg uitgelopen vertonen duidelijk sporen van vorstschade, de een al meer dan de andere. </a:t>
            </a:r>
          </a:p>
          <a:p>
            <a:r>
              <a:rPr lang="nl-BE" dirty="0"/>
              <a:t>De (mannelijke) bloemgestellen lijken onbeschadigd.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a:t>
            </a:fld>
            <a:endParaRPr lang="en-GB" altLang="nl-NL"/>
          </a:p>
        </p:txBody>
      </p:sp>
    </p:spTree>
    <p:extLst>
      <p:ext uri="{BB962C8B-B14F-4D97-AF65-F5344CB8AC3E}">
        <p14:creationId xmlns:p14="http://schemas.microsoft.com/office/powerpoint/2010/main" val="2864396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Trachystemon orientalis </a:t>
            </a:r>
          </a:p>
          <a:p>
            <a:r>
              <a:rPr lang="nl-BE" dirty="0"/>
              <a:t>Ruwbladigenfamilie (Boraginaceae)</a:t>
            </a:r>
          </a:p>
          <a:p>
            <a:endParaRPr lang="nl-BE" dirty="0"/>
          </a:p>
          <a:p>
            <a:endParaRPr lang="nl-BE" dirty="0"/>
          </a:p>
          <a:p>
            <a:r>
              <a:rPr lang="nl-BE" dirty="0"/>
              <a:t>Begin maart 2021</a:t>
            </a:r>
          </a:p>
          <a:p>
            <a:r>
              <a:rPr lang="nl-BE" dirty="0"/>
              <a:t>Plant van de Maand in het maartnummer.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86</a:t>
            </a:fld>
            <a:endParaRPr lang="en-GB" altLang="nl-NL"/>
          </a:p>
        </p:txBody>
      </p:sp>
    </p:spTree>
    <p:extLst>
      <p:ext uri="{BB962C8B-B14F-4D97-AF65-F5344CB8AC3E}">
        <p14:creationId xmlns:p14="http://schemas.microsoft.com/office/powerpoint/2010/main" val="42328388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Trachystemon orientalis </a:t>
            </a:r>
          </a:p>
          <a:p>
            <a:r>
              <a:rPr lang="nl-BE" dirty="0"/>
              <a:t>Ruwbladigenfamilie (Boraginaceae)</a:t>
            </a:r>
          </a:p>
          <a:p>
            <a:endParaRPr lang="nl-BE" dirty="0"/>
          </a:p>
          <a:p>
            <a:endParaRPr lang="nl-BE" dirty="0"/>
          </a:p>
          <a:p>
            <a:r>
              <a:rPr lang="nl-BE" dirty="0"/>
              <a:t>Begin maart 2021</a:t>
            </a:r>
          </a:p>
          <a:p>
            <a:r>
              <a:rPr lang="nl-BE" dirty="0"/>
              <a:t>Plant van de Maand in het maartnummer.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87</a:t>
            </a:fld>
            <a:endParaRPr lang="en-GB" altLang="nl-NL"/>
          </a:p>
        </p:txBody>
      </p:sp>
    </p:spTree>
    <p:extLst>
      <p:ext uri="{BB962C8B-B14F-4D97-AF65-F5344CB8AC3E}">
        <p14:creationId xmlns:p14="http://schemas.microsoft.com/office/powerpoint/2010/main" val="41146344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Trachystemon orientalis </a:t>
            </a:r>
          </a:p>
          <a:p>
            <a:r>
              <a:rPr lang="nl-BE" dirty="0"/>
              <a:t>Ruwbladigenfamilie (Boraginaceae)</a:t>
            </a:r>
          </a:p>
          <a:p>
            <a:endParaRPr lang="nl-BE" dirty="0"/>
          </a:p>
          <a:p>
            <a:endParaRPr lang="nl-BE" dirty="0"/>
          </a:p>
          <a:p>
            <a:r>
              <a:rPr lang="nl-BE" dirty="0"/>
              <a:t>Medio april bedekken de (nog niet volkomen ontwikkelde) bladeren bijna de hele bodem, en zijn de vruchten aan het rijpen.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88</a:t>
            </a:fld>
            <a:endParaRPr lang="en-GB" altLang="nl-NL"/>
          </a:p>
        </p:txBody>
      </p:sp>
    </p:spTree>
    <p:extLst>
      <p:ext uri="{BB962C8B-B14F-4D97-AF65-F5344CB8AC3E}">
        <p14:creationId xmlns:p14="http://schemas.microsoft.com/office/powerpoint/2010/main" val="36862334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Trachystemon orientalis </a:t>
            </a:r>
          </a:p>
          <a:p>
            <a:r>
              <a:rPr lang="nl-BE" dirty="0"/>
              <a:t>Ruwbladigenfamilie (Boraginaceae)</a:t>
            </a:r>
          </a:p>
          <a:p>
            <a:endParaRPr lang="nl-BE" dirty="0"/>
          </a:p>
          <a:p>
            <a:endParaRPr lang="nl-BE" dirty="0"/>
          </a:p>
          <a:p>
            <a:r>
              <a:rPr lang="nl-BE" dirty="0"/>
              <a:t>Medio april bedekken de (nog niet volkomen ontwikkelde) bladeren bijna de hele bodem, en zijn de vruchten aan het rijpen.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89</a:t>
            </a:fld>
            <a:endParaRPr lang="en-GB" altLang="nl-NL"/>
          </a:p>
        </p:txBody>
      </p:sp>
    </p:spTree>
    <p:extLst>
      <p:ext uri="{BB962C8B-B14F-4D97-AF65-F5344CB8AC3E}">
        <p14:creationId xmlns:p14="http://schemas.microsoft.com/office/powerpoint/2010/main" val="41797015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Eikenbladhortensia (Hydrangea quercifolia)</a:t>
            </a:r>
          </a:p>
          <a:p>
            <a:r>
              <a:rPr lang="nl-BE" dirty="0"/>
              <a:t>Hortensiafamilie (Hydrangeaceae)</a:t>
            </a:r>
          </a:p>
          <a:p>
            <a:endParaRPr lang="nl-BE" dirty="0"/>
          </a:p>
          <a:p>
            <a:endParaRPr lang="nl-BE" dirty="0"/>
          </a:p>
          <a:p>
            <a:r>
              <a:rPr lang="nl-BE" dirty="0"/>
              <a:t>Begin maart 2021</a:t>
            </a:r>
          </a:p>
          <a:p>
            <a:r>
              <a:rPr lang="nl-BE" dirty="0"/>
              <a:t>Ook hier heeft de vorst een spoor nagelaten, de laatst gevormde bladeren hingen nog aan de takken, en die zijn bevroren. Maar verder lijken de nieuwe knoppen onbeschadigd uit deze winter te komen. Nogmaals: we zullen zien…</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90</a:t>
            </a:fld>
            <a:endParaRPr lang="en-GB" altLang="nl-NL"/>
          </a:p>
        </p:txBody>
      </p:sp>
    </p:spTree>
    <p:extLst>
      <p:ext uri="{BB962C8B-B14F-4D97-AF65-F5344CB8AC3E}">
        <p14:creationId xmlns:p14="http://schemas.microsoft.com/office/powerpoint/2010/main" val="8534404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Eikenbladhortensia (Hydrangea quercifolia)</a:t>
            </a:r>
          </a:p>
          <a:p>
            <a:r>
              <a:rPr lang="nl-BE" dirty="0"/>
              <a:t>Hortensiafamilie (Hydrangeaceae)</a:t>
            </a:r>
          </a:p>
          <a:p>
            <a:endParaRPr lang="nl-BE" dirty="0"/>
          </a:p>
          <a:p>
            <a:endParaRPr lang="nl-BE" dirty="0"/>
          </a:p>
          <a:p>
            <a:r>
              <a:rPr lang="nl-BE" dirty="0"/>
              <a:t>Medio april: de nieuwe groei neemt een start, en de nieuwe, jonge bladeren zijn onbeschadigd uit de vorstperiode gekomen.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91</a:t>
            </a:fld>
            <a:endParaRPr lang="en-GB" altLang="nl-NL"/>
          </a:p>
        </p:txBody>
      </p:sp>
    </p:spTree>
    <p:extLst>
      <p:ext uri="{BB962C8B-B14F-4D97-AF65-F5344CB8AC3E}">
        <p14:creationId xmlns:p14="http://schemas.microsoft.com/office/powerpoint/2010/main" val="12971256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Eikenbladhortensia (Hydrangea quercifolia)</a:t>
            </a:r>
          </a:p>
          <a:p>
            <a:r>
              <a:rPr lang="nl-BE" dirty="0"/>
              <a:t>Hortensiafamilie (Hydrangeaceae)</a:t>
            </a:r>
          </a:p>
          <a:p>
            <a:endParaRPr lang="nl-BE" dirty="0"/>
          </a:p>
          <a:p>
            <a:endParaRPr lang="nl-BE" dirty="0"/>
          </a:p>
          <a:p>
            <a:r>
              <a:rPr lang="nl-BE" dirty="0"/>
              <a:t>Medio april: de nieuwe groei neemt een start, en de nieuwe, jonge bladeren zijn onbeschadigd uit de vorstperiode gekomen. </a:t>
            </a:r>
          </a:p>
          <a:p>
            <a:endParaRPr lang="nl-BE" dirty="0"/>
          </a:p>
          <a:p>
            <a:endParaRPr lang="nl-BE" b="1"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92</a:t>
            </a:fld>
            <a:endParaRPr lang="en-GB" altLang="nl-NL"/>
          </a:p>
        </p:txBody>
      </p:sp>
    </p:spTree>
    <p:extLst>
      <p:ext uri="{BB962C8B-B14F-4D97-AF65-F5344CB8AC3E}">
        <p14:creationId xmlns:p14="http://schemas.microsoft.com/office/powerpoint/2010/main" val="2865839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Herfstpaardenkastanje (Aesculus parviflora)</a:t>
            </a:r>
          </a:p>
          <a:p>
            <a:r>
              <a:rPr lang="nl-BE" dirty="0"/>
              <a:t>Zeepbesfamilie (Sapindaceae)</a:t>
            </a:r>
          </a:p>
          <a:p>
            <a:endParaRPr lang="nl-BE" dirty="0"/>
          </a:p>
          <a:p>
            <a:endParaRPr lang="nl-BE" dirty="0"/>
          </a:p>
          <a:p>
            <a:r>
              <a:rPr lang="nl-BE" dirty="0"/>
              <a:t>Bij de vers uitgelopen knoppen is de morfologische natuur van de knopschubben goed zichtbaar. Deze komen namelijk overeen met de bladsteel van een gewoon loofblad, maar dan fel verbreed. Bij enkele knopschubben zijn overgangsvormen naar de gewone loofbladeren aanwezig: aan de top merken we een kleine bladschijf.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93</a:t>
            </a:fld>
            <a:endParaRPr lang="en-GB" altLang="nl-NL"/>
          </a:p>
        </p:txBody>
      </p:sp>
    </p:spTree>
    <p:extLst>
      <p:ext uri="{BB962C8B-B14F-4D97-AF65-F5344CB8AC3E}">
        <p14:creationId xmlns:p14="http://schemas.microsoft.com/office/powerpoint/2010/main" val="400531312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Herfstpaardenkastanje (Aesculus parviflora)</a:t>
            </a:r>
          </a:p>
          <a:p>
            <a:r>
              <a:rPr lang="nl-BE" dirty="0"/>
              <a:t>Zeepbesfamilie (Sapindaceae)</a:t>
            </a:r>
          </a:p>
          <a:p>
            <a:endParaRPr lang="nl-BE" dirty="0"/>
          </a:p>
          <a:p>
            <a:endParaRPr lang="nl-BE" dirty="0"/>
          </a:p>
          <a:p>
            <a:r>
              <a:rPr lang="nl-BE" dirty="0"/>
              <a:t>Bij de vers uitgelopen knoppen is de morfologische natuur van de knopschubben goed zichtbaar. Deze komen namelijk overeen met de bladsteel van een gewoon loofblad, maar dan fel verbreed. Bij enkele knopschubben zijn overgangsvormen naar de gewone loofbladeren aanwezig: aan de top merken we een kleine bladschijf.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94</a:t>
            </a:fld>
            <a:endParaRPr lang="en-GB" altLang="nl-NL"/>
          </a:p>
        </p:txBody>
      </p:sp>
    </p:spTree>
    <p:extLst>
      <p:ext uri="{BB962C8B-B14F-4D97-AF65-F5344CB8AC3E}">
        <p14:creationId xmlns:p14="http://schemas.microsoft.com/office/powerpoint/2010/main" val="21524697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Herfstpaardenkastanje (Aesculus parviflora)</a:t>
            </a:r>
          </a:p>
          <a:p>
            <a:r>
              <a:rPr lang="nl-BE" dirty="0"/>
              <a:t>Zeepbesfamilie (Sapindaceae)</a:t>
            </a:r>
          </a:p>
          <a:p>
            <a:endParaRPr lang="nl-BE" dirty="0"/>
          </a:p>
          <a:p>
            <a:endParaRPr lang="nl-BE" dirty="0"/>
          </a:p>
          <a:p>
            <a:r>
              <a:rPr lang="nl-BE" dirty="0"/>
              <a:t>Bij de vers uitgelopen knoppen is de morfologische natuur van de knopschubben goed zichtbaar. Deze komen namelijk overeen met de bladsteel van een gewoon loofblad, maar dan fel verbreed. Bij enkele knopschubben zijn overgangsvormen naar de gewone loofbladeren aanwezig: aan de top merken we een kleine bladschijf.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95</a:t>
            </a:fld>
            <a:endParaRPr lang="en-GB" altLang="nl-NL"/>
          </a:p>
        </p:txBody>
      </p:sp>
    </p:spTree>
    <p:extLst>
      <p:ext uri="{BB962C8B-B14F-4D97-AF65-F5344CB8AC3E}">
        <p14:creationId xmlns:p14="http://schemas.microsoft.com/office/powerpoint/2010/main" val="4267540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Spekwortel (Dioscorea communis)</a:t>
            </a:r>
          </a:p>
          <a:p>
            <a:r>
              <a:rPr lang="nl-BE" dirty="0"/>
              <a:t>Yamswortelfamilie (Dioscoreaceae)</a:t>
            </a:r>
          </a:p>
          <a:p>
            <a:endParaRPr lang="nl-BE" dirty="0"/>
          </a:p>
          <a:p>
            <a:endParaRPr lang="nl-BE" dirty="0"/>
          </a:p>
          <a:p>
            <a:r>
              <a:rPr lang="nl-BE" dirty="0"/>
              <a:t>Tussen de bladeren van </a:t>
            </a:r>
            <a:r>
              <a:rPr lang="nl-BE" i="1" dirty="0"/>
              <a:t>Epimedium pinnatum </a:t>
            </a:r>
            <a:r>
              <a:rPr lang="nl-BE" dirty="0"/>
              <a:t>komen de jonge scheuten van deze klimmer tevoorschijn. De bovengrondse stengels zijn eenjarig, de plant zelf blijft doorleven door middel van een grote onderaardse knol.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a:t>
            </a:fld>
            <a:endParaRPr lang="en-GB" altLang="nl-NL"/>
          </a:p>
        </p:txBody>
      </p:sp>
    </p:spTree>
    <p:extLst>
      <p:ext uri="{BB962C8B-B14F-4D97-AF65-F5344CB8AC3E}">
        <p14:creationId xmlns:p14="http://schemas.microsoft.com/office/powerpoint/2010/main" val="1255148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Nandina domestica </a:t>
            </a:r>
          </a:p>
          <a:p>
            <a:r>
              <a:rPr lang="nl-BE" dirty="0"/>
              <a:t>Berberisfamilie (Berberidaceae)</a:t>
            </a:r>
          </a:p>
          <a:p>
            <a:endParaRPr lang="nl-BE" dirty="0"/>
          </a:p>
          <a:p>
            <a:endParaRPr lang="nl-BE" dirty="0"/>
          </a:p>
          <a:p>
            <a:r>
              <a:rPr lang="nl-BE" dirty="0"/>
              <a:t>Dit fraai exemplaar van een </a:t>
            </a:r>
            <a:r>
              <a:rPr lang="nl-BE" i="1" dirty="0"/>
              <a:t>Nandina</a:t>
            </a:r>
            <a:r>
              <a:rPr lang="nl-BE" dirty="0"/>
              <a:t> is zoals het hoort opgegroeid in de beschutting van grotere struiken en bomen. </a:t>
            </a:r>
          </a:p>
          <a:p>
            <a:r>
              <a:rPr lang="nl-BE" dirty="0"/>
              <a:t>Maar aan de voet van deze struik staat een andere plant, ga naar de volgende foto!</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96</a:t>
            </a:fld>
            <a:endParaRPr lang="en-GB" altLang="nl-NL"/>
          </a:p>
        </p:txBody>
      </p:sp>
    </p:spTree>
    <p:extLst>
      <p:ext uri="{BB962C8B-B14F-4D97-AF65-F5344CB8AC3E}">
        <p14:creationId xmlns:p14="http://schemas.microsoft.com/office/powerpoint/2010/main" val="13804713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Witte zegge (Carex alba)</a:t>
            </a:r>
          </a:p>
          <a:p>
            <a:r>
              <a:rPr lang="nl-BE" dirty="0"/>
              <a:t>Cypergrassenfamilie (Cyperaceae)</a:t>
            </a:r>
          </a:p>
          <a:p>
            <a:endParaRPr lang="nl-BE" dirty="0"/>
          </a:p>
          <a:p>
            <a:endParaRPr lang="nl-BE" dirty="0"/>
          </a:p>
          <a:p>
            <a:r>
              <a:rPr lang="nl-BE" dirty="0"/>
              <a:t>Oorspronkelijk (2010) was deze soort zegge aangeplant in het open plekje meer naar links, in een halfschaduw positie. Maar in de loop van 10 jaar is de clone geleidelijk gaan verschuiven naar een positie verborgen onder Nandina, in volle schaduw. </a:t>
            </a:r>
          </a:p>
          <a:p>
            <a:r>
              <a:rPr lang="nl-BE" dirty="0"/>
              <a:t>Zo zien we opnieuw: elke soort vindt haar plekje (tenminste toch bij planten).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97</a:t>
            </a:fld>
            <a:endParaRPr lang="en-GB" altLang="nl-NL"/>
          </a:p>
        </p:txBody>
      </p:sp>
    </p:spTree>
    <p:extLst>
      <p:ext uri="{BB962C8B-B14F-4D97-AF65-F5344CB8AC3E}">
        <p14:creationId xmlns:p14="http://schemas.microsoft.com/office/powerpoint/2010/main" val="17969565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Japanse duizendknoop (Reynoutria japonica)</a:t>
            </a:r>
          </a:p>
          <a:p>
            <a:r>
              <a:rPr lang="nl-BE" dirty="0"/>
              <a:t>Duizendknoopfamilie (Polygonaceae)</a:t>
            </a:r>
          </a:p>
          <a:p>
            <a:endParaRPr lang="nl-BE" dirty="0"/>
          </a:p>
          <a:p>
            <a:endParaRPr lang="nl-BE" dirty="0"/>
          </a:p>
          <a:p>
            <a:r>
              <a:rPr lang="nl-BE" dirty="0"/>
              <a:t>Wat verder in het arboretum vinden we een (zeer) oude aanplant van een bijzonder invasieve exoot, die op oude lijsten ingevuld staat als </a:t>
            </a:r>
            <a:r>
              <a:rPr lang="nl-BE" i="1" dirty="0"/>
              <a:t>Polygonum compactum</a:t>
            </a:r>
            <a:r>
              <a:rPr lang="nl-BE" dirty="0"/>
              <a:t>. Door de nieuwe inzichten in het polyfyletische genus </a:t>
            </a:r>
            <a:r>
              <a:rPr lang="nl-BE" i="1" dirty="0"/>
              <a:t>Polygonum</a:t>
            </a:r>
            <a:r>
              <a:rPr lang="nl-BE" dirty="0"/>
              <a:t> zou deze laatste soort de naam </a:t>
            </a:r>
            <a:r>
              <a:rPr lang="nl-BE" i="1" dirty="0"/>
              <a:t>Reynoutria compacta </a:t>
            </a:r>
            <a:r>
              <a:rPr lang="nl-BE" dirty="0"/>
              <a:t>moeten dragen. </a:t>
            </a:r>
          </a:p>
          <a:p>
            <a:r>
              <a:rPr lang="nl-BE" dirty="0"/>
              <a:t>Maar deze soort zou een kleine plant moeten zijn, minder dan 40 cm hoog, en de plant hier haalt gemakkelijk meer dan twee meter. Besluit: identificatie was fout. </a:t>
            </a:r>
          </a:p>
          <a:p>
            <a:endParaRPr lang="nl-BE" dirty="0"/>
          </a:p>
          <a:p>
            <a:r>
              <a:rPr lang="nl-BE" dirty="0"/>
              <a:t>Bij nader toezien merken we dat deze plant reeds bij het aanplanten berucht was omwille van het invasieve karakter: die is toen in een metalen kuip geplaatst, waarvan nu de resten nog zichtbaar zijn. En intussen is de plant ook ontsnapt uit de ijzeren greep…</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98</a:t>
            </a:fld>
            <a:endParaRPr lang="en-GB" altLang="nl-NL"/>
          </a:p>
        </p:txBody>
      </p:sp>
    </p:spTree>
    <p:extLst>
      <p:ext uri="{BB962C8B-B14F-4D97-AF65-F5344CB8AC3E}">
        <p14:creationId xmlns:p14="http://schemas.microsoft.com/office/powerpoint/2010/main" val="25853649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Japanse duizendknoop (Reynoutria japonica)</a:t>
            </a:r>
          </a:p>
          <a:p>
            <a:r>
              <a:rPr lang="nl-BE" dirty="0"/>
              <a:t>Duizendknoopfamilie (Polygonaceae)</a:t>
            </a:r>
          </a:p>
          <a:p>
            <a:endParaRPr lang="nl-BE" dirty="0"/>
          </a:p>
          <a:p>
            <a:endParaRPr lang="nl-BE" dirty="0"/>
          </a:p>
          <a:p>
            <a:r>
              <a:rPr lang="nl-BE" dirty="0"/>
              <a:t>Wat verder in het arboretum vinden we een (zeer) oude aanplant van een bijzonder invasieve exoot, die op oude lijsten ingevuld staat als </a:t>
            </a:r>
            <a:r>
              <a:rPr lang="nl-BE" i="1" dirty="0"/>
              <a:t>Polygonum compactum</a:t>
            </a:r>
            <a:r>
              <a:rPr lang="nl-BE" dirty="0"/>
              <a:t>. Door de nieuwe inzichten in het polyfyletische genus </a:t>
            </a:r>
            <a:r>
              <a:rPr lang="nl-BE" i="1" dirty="0"/>
              <a:t>Polygonum</a:t>
            </a:r>
            <a:r>
              <a:rPr lang="nl-BE" dirty="0"/>
              <a:t> zou deze laatste soort de naam </a:t>
            </a:r>
            <a:r>
              <a:rPr lang="nl-BE" i="1" dirty="0"/>
              <a:t>Reynoutria compacta </a:t>
            </a:r>
            <a:r>
              <a:rPr lang="nl-BE" dirty="0"/>
              <a:t>moeten dragen. </a:t>
            </a:r>
          </a:p>
          <a:p>
            <a:r>
              <a:rPr lang="nl-BE" dirty="0"/>
              <a:t>Maar deze soort zou een kleine plant moeten zijn, minder dan 40 cm hoog, en de plant hier haalt gemakkelijk meer dan twee meter. Besluit: naam was fout. </a:t>
            </a:r>
          </a:p>
          <a:p>
            <a:endParaRPr lang="nl-BE" dirty="0"/>
          </a:p>
          <a:p>
            <a:r>
              <a:rPr lang="nl-BE" dirty="0"/>
              <a:t>Bij nader toezien merken we dat deze plant reeds bij het aanplanten berucht was omwille van het invasieve karakter: die is toen in een metalen kuip geplaatst, waarvan nu de resten nog zichtbaar zijn. En intussen is de plant ook ontsnapt uit de ijzeren greep…</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99</a:t>
            </a:fld>
            <a:endParaRPr lang="en-GB" altLang="nl-NL"/>
          </a:p>
        </p:txBody>
      </p:sp>
    </p:spTree>
    <p:extLst>
      <p:ext uri="{BB962C8B-B14F-4D97-AF65-F5344CB8AC3E}">
        <p14:creationId xmlns:p14="http://schemas.microsoft.com/office/powerpoint/2010/main" val="423551814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Epimedium pinnatum subsp. pinnatum </a:t>
            </a:r>
          </a:p>
          <a:p>
            <a:r>
              <a:rPr lang="nl-BE" dirty="0"/>
              <a:t>Berberisfamilie (Berberidaceae)</a:t>
            </a:r>
          </a:p>
          <a:p>
            <a:endParaRPr lang="nl-BE" dirty="0"/>
          </a:p>
          <a:p>
            <a:endParaRPr lang="nl-BE" dirty="0"/>
          </a:p>
          <a:p>
            <a:r>
              <a:rPr lang="nl-BE" dirty="0"/>
              <a:t>Van deze soort </a:t>
            </a:r>
            <a:r>
              <a:rPr lang="nl-BE" i="1" dirty="0"/>
              <a:t>Epimedium pinnatum </a:t>
            </a:r>
            <a:r>
              <a:rPr lang="nl-BE" dirty="0"/>
              <a:t>zijn twee ondersoorten bekend, elk met een apart en gescheiden areaal. </a:t>
            </a:r>
          </a:p>
          <a:p>
            <a:r>
              <a:rPr lang="nl-BE" dirty="0"/>
              <a:t>Deze “typische” ondersoort is de meest zeldzame in onze tuinen, en haar natuurlijk areaal is beperkt tot N Iran en Z Azerbeidzjan, langs de Kaspische Zee, in het Kaspisch-Hyrcanisch gemengd woud. </a:t>
            </a:r>
          </a:p>
          <a:p>
            <a:r>
              <a:rPr lang="nl-BE" dirty="0"/>
              <a:t>Onze bron van deze plant was David Barker, de National Plant Collection houder in 2006.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100</a:t>
            </a:fld>
            <a:endParaRPr lang="en-GB" altLang="nl-NL"/>
          </a:p>
        </p:txBody>
      </p:sp>
    </p:spTree>
    <p:extLst>
      <p:ext uri="{BB962C8B-B14F-4D97-AF65-F5344CB8AC3E}">
        <p14:creationId xmlns:p14="http://schemas.microsoft.com/office/powerpoint/2010/main" val="8817869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Epimedium pinnatum subsp. pinnatum </a:t>
            </a:r>
          </a:p>
          <a:p>
            <a:r>
              <a:rPr lang="nl-BE" dirty="0"/>
              <a:t>Berberisfamilie (Berberidaceae)</a:t>
            </a:r>
          </a:p>
          <a:p>
            <a:endParaRPr lang="nl-BE" dirty="0"/>
          </a:p>
          <a:p>
            <a:endParaRPr lang="nl-BE" dirty="0"/>
          </a:p>
          <a:p>
            <a:r>
              <a:rPr lang="nl-BE" dirty="0"/>
              <a:t>Van deze soort </a:t>
            </a:r>
            <a:r>
              <a:rPr lang="nl-BE" i="1" dirty="0"/>
              <a:t>Epimedium pinnatum </a:t>
            </a:r>
            <a:r>
              <a:rPr lang="nl-BE" dirty="0"/>
              <a:t>zijn twee ondersoorten bekend, elk met een apart en gescheiden areaal. </a:t>
            </a:r>
          </a:p>
          <a:p>
            <a:r>
              <a:rPr lang="nl-BE" dirty="0"/>
              <a:t>Deze “typische” ondersoort is de meest zeldzame in onze tuinen, en haar natuurlijk areal is beperkt tot N Iran en Z Azerbeidzjan, langs de Kaspische Zee, in het Kaspisch-Hyrcanisch gemengd woud. </a:t>
            </a:r>
          </a:p>
          <a:p>
            <a:r>
              <a:rPr lang="nl-BE" dirty="0"/>
              <a:t>Onze bron van deze plant was David Barker, de National Plant Collection houder in 2006.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101</a:t>
            </a:fld>
            <a:endParaRPr lang="en-GB" altLang="nl-NL"/>
          </a:p>
        </p:txBody>
      </p:sp>
    </p:spTree>
    <p:extLst>
      <p:ext uri="{BB962C8B-B14F-4D97-AF65-F5344CB8AC3E}">
        <p14:creationId xmlns:p14="http://schemas.microsoft.com/office/powerpoint/2010/main" val="16792296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Epimedium pinnatum subsp. pinnatum </a:t>
            </a:r>
          </a:p>
          <a:p>
            <a:r>
              <a:rPr lang="nl-BE" dirty="0"/>
              <a:t>Berberisfamilie (Berberidaceae)</a:t>
            </a:r>
          </a:p>
          <a:p>
            <a:endParaRPr lang="nl-BE" dirty="0"/>
          </a:p>
          <a:p>
            <a:endParaRPr lang="nl-BE" dirty="0"/>
          </a:p>
          <a:p>
            <a:r>
              <a:rPr lang="nl-BE" dirty="0"/>
              <a:t>Van deze soort </a:t>
            </a:r>
            <a:r>
              <a:rPr lang="nl-BE" i="1" dirty="0"/>
              <a:t>Epimedium pinnatum </a:t>
            </a:r>
            <a:r>
              <a:rPr lang="nl-BE" dirty="0"/>
              <a:t>zijn twee ondersoorten bekend, elk met een apart en gescheiden areaal. </a:t>
            </a:r>
          </a:p>
          <a:p>
            <a:r>
              <a:rPr lang="nl-BE" dirty="0"/>
              <a:t>Deze “typische” ondersoort is de meest zeldzame in onze tuinen, en haar natuurlijk areal is beperkt tot N Iran en Z Azerbeidzjan, langs de Kaspische Zee, in het Kaspisch-Hyrcanisch gemengd woud. </a:t>
            </a:r>
          </a:p>
          <a:p>
            <a:r>
              <a:rPr lang="nl-BE" dirty="0"/>
              <a:t>Onze bron van deze plant was David Barker, de National Plant Collection houder in 2006.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102</a:t>
            </a:fld>
            <a:endParaRPr lang="en-GB" altLang="nl-NL"/>
          </a:p>
        </p:txBody>
      </p:sp>
    </p:spTree>
    <p:extLst>
      <p:ext uri="{BB962C8B-B14F-4D97-AF65-F5344CB8AC3E}">
        <p14:creationId xmlns:p14="http://schemas.microsoft.com/office/powerpoint/2010/main" val="357443298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Epimedium perralderianum  </a:t>
            </a:r>
          </a:p>
          <a:p>
            <a:r>
              <a:rPr lang="nl-BE" dirty="0"/>
              <a:t>Berberisfamilie (Berberidaceae)</a:t>
            </a:r>
          </a:p>
          <a:p>
            <a:endParaRPr lang="nl-BE" dirty="0"/>
          </a:p>
          <a:p>
            <a:endParaRPr lang="nl-BE" dirty="0"/>
          </a:p>
          <a:p>
            <a:r>
              <a:rPr lang="nl-BE" dirty="0"/>
              <a:t>Een verwante soort van de vorige is deze </a:t>
            </a:r>
            <a:r>
              <a:rPr lang="nl-BE" i="1" dirty="0"/>
              <a:t>Epimedium perralderianum</a:t>
            </a:r>
            <a:r>
              <a:rPr lang="nl-BE" dirty="0"/>
              <a:t>, slechts bekend van een relictpopulatieop de beroemde berg Djebel Babor in N Algerije. </a:t>
            </a:r>
          </a:p>
          <a:p>
            <a:r>
              <a:rPr lang="nl-BE" dirty="0"/>
              <a:t>Deze twee soorten vormen samen het subgenus </a:t>
            </a:r>
            <a:r>
              <a:rPr lang="nl-BE" i="1" dirty="0"/>
              <a:t>Rhizophyllon</a:t>
            </a:r>
            <a:r>
              <a:rPr lang="nl-BE" dirty="0"/>
              <a:t> in </a:t>
            </a:r>
            <a:r>
              <a:rPr lang="nl-BE" i="1" dirty="0"/>
              <a:t>Epimedium</a:t>
            </a:r>
            <a:r>
              <a:rPr lang="nl-BE" dirty="0"/>
              <a:t>, gekenmerkt doordat de bloeistengel rechtstreeks uit het rizoom opgroeit en geen loofbladeren draagt.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103</a:t>
            </a:fld>
            <a:endParaRPr lang="en-GB" altLang="nl-NL"/>
          </a:p>
        </p:txBody>
      </p:sp>
    </p:spTree>
    <p:extLst>
      <p:ext uri="{BB962C8B-B14F-4D97-AF65-F5344CB8AC3E}">
        <p14:creationId xmlns:p14="http://schemas.microsoft.com/office/powerpoint/2010/main" val="24574527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Epimedium perralderianum  </a:t>
            </a:r>
          </a:p>
          <a:p>
            <a:r>
              <a:rPr lang="nl-BE" dirty="0"/>
              <a:t>Berberisfamilie (Berberidaceae)</a:t>
            </a:r>
          </a:p>
          <a:p>
            <a:endParaRPr lang="nl-BE" dirty="0"/>
          </a:p>
          <a:p>
            <a:endParaRPr lang="nl-BE" dirty="0"/>
          </a:p>
          <a:p>
            <a:r>
              <a:rPr lang="nl-BE" dirty="0"/>
              <a:t>Een verwante soort van de vorige is deze </a:t>
            </a:r>
            <a:r>
              <a:rPr lang="nl-BE" i="1" dirty="0"/>
              <a:t>Epimedium perralderianum</a:t>
            </a:r>
            <a:r>
              <a:rPr lang="nl-BE" dirty="0"/>
              <a:t>, slechts bekend van een relictpopulatieop de beroemde berg Djebel Babor in N Algerije. </a:t>
            </a:r>
          </a:p>
          <a:p>
            <a:r>
              <a:rPr lang="nl-BE" dirty="0"/>
              <a:t>Deze twee soorten vormen samen het subgenus </a:t>
            </a:r>
            <a:r>
              <a:rPr lang="nl-BE" i="1" dirty="0"/>
              <a:t>Rhizophyllon</a:t>
            </a:r>
            <a:r>
              <a:rPr lang="nl-BE" dirty="0"/>
              <a:t> in </a:t>
            </a:r>
            <a:r>
              <a:rPr lang="nl-BE" i="1" dirty="0"/>
              <a:t>Epimedium</a:t>
            </a:r>
            <a:r>
              <a:rPr lang="nl-BE" dirty="0"/>
              <a:t>, gekenmerkt doordat de bloeistengel rechtstreeks uit het rizoom opgroeit en geen loofbladeren draagt.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104</a:t>
            </a:fld>
            <a:endParaRPr lang="en-GB" altLang="nl-NL"/>
          </a:p>
        </p:txBody>
      </p:sp>
    </p:spTree>
    <p:extLst>
      <p:ext uri="{BB962C8B-B14F-4D97-AF65-F5344CB8AC3E}">
        <p14:creationId xmlns:p14="http://schemas.microsoft.com/office/powerpoint/2010/main" val="3256201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Epimedium pinnatum subsp. colchicum </a:t>
            </a:r>
          </a:p>
          <a:p>
            <a:r>
              <a:rPr lang="nl-BE" dirty="0"/>
              <a:t>Berberisfamilie (Berberidaceae)</a:t>
            </a:r>
          </a:p>
          <a:p>
            <a:endParaRPr lang="nl-BE" dirty="0"/>
          </a:p>
          <a:p>
            <a:endParaRPr lang="nl-BE" dirty="0"/>
          </a:p>
          <a:p>
            <a:r>
              <a:rPr lang="nl-BE" dirty="0"/>
              <a:t>En hier is dan de in onze tuinen meer gewone ondersoort subsp. </a:t>
            </a:r>
            <a:r>
              <a:rPr lang="nl-BE" i="1" dirty="0"/>
              <a:t>colchicum</a:t>
            </a:r>
            <a:r>
              <a:rPr lang="nl-BE" dirty="0"/>
              <a:t>, met haar natuurlijk areaal langs de kust van de Zwarte Zee, in NO Turkije en W Georgië.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105</a:t>
            </a:fld>
            <a:endParaRPr lang="en-GB" altLang="nl-NL"/>
          </a:p>
        </p:txBody>
      </p:sp>
    </p:spTree>
    <p:extLst>
      <p:ext uri="{BB962C8B-B14F-4D97-AF65-F5344CB8AC3E}">
        <p14:creationId xmlns:p14="http://schemas.microsoft.com/office/powerpoint/2010/main" val="3448535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BE"/>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Klik om de titelstijl van het model te bewerken</a:t>
            </a:r>
            <a:endParaRPr lang="nl-NL"/>
          </a:p>
        </p:txBody>
      </p:sp>
      <p:sp>
        <p:nvSpPr>
          <p:cNvPr id="4" name="Rectangle 4">
            <a:extLst>
              <a:ext uri="{FF2B5EF4-FFF2-40B4-BE49-F238E27FC236}">
                <a16:creationId xmlns:a16="http://schemas.microsoft.com/office/drawing/2014/main" id="{AD9957FE-E197-7244-91E0-14BBFE569032}"/>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839C7361-6762-354F-84D9-8EFF5646A48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89E16FF4-9D45-884D-B7C8-B4B7604FED79}"/>
              </a:ext>
            </a:extLst>
          </p:cNvPr>
          <p:cNvSpPr>
            <a:spLocks noGrp="1" noChangeArrowheads="1"/>
          </p:cNvSpPr>
          <p:nvPr>
            <p:ph type="sldNum" sz="quarter" idx="12"/>
          </p:nvPr>
        </p:nvSpPr>
        <p:spPr>
          <a:ln/>
        </p:spPr>
        <p:txBody>
          <a:bodyPr/>
          <a:lstStyle>
            <a:lvl1pPr>
              <a:defRPr/>
            </a:lvl1pPr>
          </a:lstStyle>
          <a:p>
            <a:fld id="{758A5CC0-24CD-A848-B7A4-B6ACCD4F47EC}" type="slidenum">
              <a:rPr lang="en-GB" altLang="nl-NL"/>
              <a:pPr/>
              <a:t>‹nr.›</a:t>
            </a:fld>
            <a:endParaRPr lang="en-GB" altLang="nl-NL"/>
          </a:p>
        </p:txBody>
      </p:sp>
    </p:spTree>
    <p:extLst>
      <p:ext uri="{BB962C8B-B14F-4D97-AF65-F5344CB8AC3E}">
        <p14:creationId xmlns:p14="http://schemas.microsoft.com/office/powerpoint/2010/main" val="2590258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F51F1E2A-2EFF-EF4E-BCC9-F0DBBAA4B11F}"/>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DBD07E8-C34E-7846-8F86-BCC2CCA5EB0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55494B84-2D26-9946-9F6D-D70DD42A9867}"/>
              </a:ext>
            </a:extLst>
          </p:cNvPr>
          <p:cNvSpPr>
            <a:spLocks noGrp="1" noChangeArrowheads="1"/>
          </p:cNvSpPr>
          <p:nvPr>
            <p:ph type="sldNum" sz="quarter" idx="12"/>
          </p:nvPr>
        </p:nvSpPr>
        <p:spPr>
          <a:ln/>
        </p:spPr>
        <p:txBody>
          <a:bodyPr/>
          <a:lstStyle>
            <a:lvl1pPr>
              <a:defRPr/>
            </a:lvl1pPr>
          </a:lstStyle>
          <a:p>
            <a:fld id="{3514DBB5-D9ED-1F46-A3CF-4F4E903E7609}" type="slidenum">
              <a:rPr lang="en-GB" altLang="nl-NL"/>
              <a:pPr/>
              <a:t>‹nr.›</a:t>
            </a:fld>
            <a:endParaRPr lang="en-GB" altLang="nl-NL"/>
          </a:p>
        </p:txBody>
      </p:sp>
    </p:spTree>
    <p:extLst>
      <p:ext uri="{BB962C8B-B14F-4D97-AF65-F5344CB8AC3E}">
        <p14:creationId xmlns:p14="http://schemas.microsoft.com/office/powerpoint/2010/main" val="162036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15100" y="609600"/>
            <a:ext cx="1943100" cy="5486400"/>
          </a:xfrm>
        </p:spPr>
        <p:txBody>
          <a:bodyPr vert="eaVert"/>
          <a:lstStyle/>
          <a:p>
            <a:r>
              <a:rPr lang="nl-BE"/>
              <a:t>Titelstijl van model bewerken</a:t>
            </a:r>
            <a:endParaRPr lang="nl-NL"/>
          </a:p>
        </p:txBody>
      </p:sp>
      <p:sp>
        <p:nvSpPr>
          <p:cNvPr id="3" name="Tijdelijke aanduiding voor verticale tekst 2"/>
          <p:cNvSpPr>
            <a:spLocks noGrp="1"/>
          </p:cNvSpPr>
          <p:nvPr>
            <p:ph type="body" orient="vert" idx="1"/>
          </p:nvPr>
        </p:nvSpPr>
        <p:spPr>
          <a:xfrm>
            <a:off x="685800" y="609600"/>
            <a:ext cx="5676900" cy="5486400"/>
          </a:xfrm>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9240ADB8-8CA3-4E46-88FA-B3ADDE73ABAB}"/>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04FDE3C-EAF7-5F4A-8984-2256B9030B3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BD247EC-4E13-044D-A1A8-72DF06464ECC}"/>
              </a:ext>
            </a:extLst>
          </p:cNvPr>
          <p:cNvSpPr>
            <a:spLocks noGrp="1" noChangeArrowheads="1"/>
          </p:cNvSpPr>
          <p:nvPr>
            <p:ph type="sldNum" sz="quarter" idx="12"/>
          </p:nvPr>
        </p:nvSpPr>
        <p:spPr>
          <a:ln/>
        </p:spPr>
        <p:txBody>
          <a:bodyPr/>
          <a:lstStyle>
            <a:lvl1pPr>
              <a:defRPr/>
            </a:lvl1pPr>
          </a:lstStyle>
          <a:p>
            <a:fld id="{E864859D-F6F7-5844-9B14-47206966E6C1}" type="slidenum">
              <a:rPr lang="en-GB" altLang="nl-NL"/>
              <a:pPr/>
              <a:t>‹nr.›</a:t>
            </a:fld>
            <a:endParaRPr lang="en-GB" altLang="nl-NL"/>
          </a:p>
        </p:txBody>
      </p:sp>
    </p:spTree>
    <p:extLst>
      <p:ext uri="{BB962C8B-B14F-4D97-AF65-F5344CB8AC3E}">
        <p14:creationId xmlns:p14="http://schemas.microsoft.com/office/powerpoint/2010/main" val="1292011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idx="1"/>
          </p:nvPr>
        </p:nvSpPr>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BA33427C-4888-CD43-92F9-1E69896DE575}"/>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7ABB55E-54C9-AA42-918B-52CE4780431D}"/>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C0A1600-6CDC-804B-A0AB-6193DEA9E3E2}"/>
              </a:ext>
            </a:extLst>
          </p:cNvPr>
          <p:cNvSpPr>
            <a:spLocks noGrp="1" noChangeArrowheads="1"/>
          </p:cNvSpPr>
          <p:nvPr>
            <p:ph type="sldNum" sz="quarter" idx="12"/>
          </p:nvPr>
        </p:nvSpPr>
        <p:spPr>
          <a:ln/>
        </p:spPr>
        <p:txBody>
          <a:bodyPr/>
          <a:lstStyle>
            <a:lvl1pPr>
              <a:defRPr/>
            </a:lvl1pPr>
          </a:lstStyle>
          <a:p>
            <a:fld id="{AEADA1ED-3362-284C-B306-649DD26AF337}" type="slidenum">
              <a:rPr lang="en-GB" altLang="nl-NL"/>
              <a:pPr/>
              <a:t>‹nr.›</a:t>
            </a:fld>
            <a:endParaRPr lang="en-GB" altLang="nl-NL"/>
          </a:p>
        </p:txBody>
      </p:sp>
    </p:spTree>
    <p:extLst>
      <p:ext uri="{BB962C8B-B14F-4D97-AF65-F5344CB8AC3E}">
        <p14:creationId xmlns:p14="http://schemas.microsoft.com/office/powerpoint/2010/main" val="27528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BE"/>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Klik om de tekststijl van het model te bewerken</a:t>
            </a:r>
          </a:p>
        </p:txBody>
      </p:sp>
      <p:sp>
        <p:nvSpPr>
          <p:cNvPr id="4" name="Rectangle 4">
            <a:extLst>
              <a:ext uri="{FF2B5EF4-FFF2-40B4-BE49-F238E27FC236}">
                <a16:creationId xmlns:a16="http://schemas.microsoft.com/office/drawing/2014/main" id="{9ABE13BE-4E8A-8741-9B7F-7697299F06B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60964780-EFB5-2044-A474-6C6B3F0200B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0EB9934B-40EE-A44E-909F-9D849AF35AE8}"/>
              </a:ext>
            </a:extLst>
          </p:cNvPr>
          <p:cNvSpPr>
            <a:spLocks noGrp="1" noChangeArrowheads="1"/>
          </p:cNvSpPr>
          <p:nvPr>
            <p:ph type="sldNum" sz="quarter" idx="12"/>
          </p:nvPr>
        </p:nvSpPr>
        <p:spPr>
          <a:ln/>
        </p:spPr>
        <p:txBody>
          <a:bodyPr/>
          <a:lstStyle>
            <a:lvl1pPr>
              <a:defRPr/>
            </a:lvl1pPr>
          </a:lstStyle>
          <a:p>
            <a:fld id="{0CCCBFD6-F5C2-9641-94BF-E3983A52D7D5}" type="slidenum">
              <a:rPr lang="en-GB" altLang="nl-NL"/>
              <a:pPr/>
              <a:t>‹nr.›</a:t>
            </a:fld>
            <a:endParaRPr lang="en-GB" altLang="nl-NL"/>
          </a:p>
        </p:txBody>
      </p:sp>
    </p:spTree>
    <p:extLst>
      <p:ext uri="{BB962C8B-B14F-4D97-AF65-F5344CB8AC3E}">
        <p14:creationId xmlns:p14="http://schemas.microsoft.com/office/powerpoint/2010/main" val="1788920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inhou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Rectangle 4">
            <a:extLst>
              <a:ext uri="{FF2B5EF4-FFF2-40B4-BE49-F238E27FC236}">
                <a16:creationId xmlns:a16="http://schemas.microsoft.com/office/drawing/2014/main" id="{A79C3F5C-5CBD-FF46-973C-0E884D09CF9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CE20ABBF-4DAB-5246-A2D4-51ADA0C64748}"/>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BBF448B5-338F-B347-B506-6D4CAE49D2D3}"/>
              </a:ext>
            </a:extLst>
          </p:cNvPr>
          <p:cNvSpPr>
            <a:spLocks noGrp="1" noChangeArrowheads="1"/>
          </p:cNvSpPr>
          <p:nvPr>
            <p:ph type="sldNum" sz="quarter" idx="12"/>
          </p:nvPr>
        </p:nvSpPr>
        <p:spPr>
          <a:ln/>
        </p:spPr>
        <p:txBody>
          <a:bodyPr/>
          <a:lstStyle>
            <a:lvl1pPr>
              <a:defRPr/>
            </a:lvl1pPr>
          </a:lstStyle>
          <a:p>
            <a:fld id="{4F0170D6-CCD7-9747-A264-593CDFF82A79}" type="slidenum">
              <a:rPr lang="en-GB" altLang="nl-NL"/>
              <a:pPr/>
              <a:t>‹nr.›</a:t>
            </a:fld>
            <a:endParaRPr lang="en-GB" altLang="nl-NL"/>
          </a:p>
        </p:txBody>
      </p:sp>
    </p:spTree>
    <p:extLst>
      <p:ext uri="{BB962C8B-B14F-4D97-AF65-F5344CB8AC3E}">
        <p14:creationId xmlns:p14="http://schemas.microsoft.com/office/powerpoint/2010/main" val="31239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BE"/>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7" name="Rectangle 4">
            <a:extLst>
              <a:ext uri="{FF2B5EF4-FFF2-40B4-BE49-F238E27FC236}">
                <a16:creationId xmlns:a16="http://schemas.microsoft.com/office/drawing/2014/main" id="{08C473DF-5065-D74B-AC33-62C967DCFEF4}"/>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8" name="Rectangle 5">
            <a:extLst>
              <a:ext uri="{FF2B5EF4-FFF2-40B4-BE49-F238E27FC236}">
                <a16:creationId xmlns:a16="http://schemas.microsoft.com/office/drawing/2014/main" id="{03C3DCD8-3890-5448-A96D-1CD3AF4DE7CA}"/>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9" name="Rectangle 6">
            <a:extLst>
              <a:ext uri="{FF2B5EF4-FFF2-40B4-BE49-F238E27FC236}">
                <a16:creationId xmlns:a16="http://schemas.microsoft.com/office/drawing/2014/main" id="{B80A60E7-5B66-554D-9694-00E3CBCD5F64}"/>
              </a:ext>
            </a:extLst>
          </p:cNvPr>
          <p:cNvSpPr>
            <a:spLocks noGrp="1" noChangeArrowheads="1"/>
          </p:cNvSpPr>
          <p:nvPr>
            <p:ph type="sldNum" sz="quarter" idx="12"/>
          </p:nvPr>
        </p:nvSpPr>
        <p:spPr>
          <a:ln/>
        </p:spPr>
        <p:txBody>
          <a:bodyPr/>
          <a:lstStyle>
            <a:lvl1pPr>
              <a:defRPr/>
            </a:lvl1pPr>
          </a:lstStyle>
          <a:p>
            <a:fld id="{AA32669C-4105-5A49-9A8A-0FF3F0FB9CA9}" type="slidenum">
              <a:rPr lang="en-GB" altLang="nl-NL"/>
              <a:pPr/>
              <a:t>‹nr.›</a:t>
            </a:fld>
            <a:endParaRPr lang="en-GB" altLang="nl-NL"/>
          </a:p>
        </p:txBody>
      </p:sp>
    </p:spTree>
    <p:extLst>
      <p:ext uri="{BB962C8B-B14F-4D97-AF65-F5344CB8AC3E}">
        <p14:creationId xmlns:p14="http://schemas.microsoft.com/office/powerpoint/2010/main" val="140901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Rectangle 4">
            <a:extLst>
              <a:ext uri="{FF2B5EF4-FFF2-40B4-BE49-F238E27FC236}">
                <a16:creationId xmlns:a16="http://schemas.microsoft.com/office/drawing/2014/main" id="{117CB13F-35BC-7D44-8852-1CF27F8D7C8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4" name="Rectangle 5">
            <a:extLst>
              <a:ext uri="{FF2B5EF4-FFF2-40B4-BE49-F238E27FC236}">
                <a16:creationId xmlns:a16="http://schemas.microsoft.com/office/drawing/2014/main" id="{E492290B-9E5F-CE44-8C3D-04C22BCE0396}"/>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5" name="Rectangle 6">
            <a:extLst>
              <a:ext uri="{FF2B5EF4-FFF2-40B4-BE49-F238E27FC236}">
                <a16:creationId xmlns:a16="http://schemas.microsoft.com/office/drawing/2014/main" id="{1B590ADF-5A3F-984C-BD98-3A1707566632}"/>
              </a:ext>
            </a:extLst>
          </p:cNvPr>
          <p:cNvSpPr>
            <a:spLocks noGrp="1" noChangeArrowheads="1"/>
          </p:cNvSpPr>
          <p:nvPr>
            <p:ph type="sldNum" sz="quarter" idx="12"/>
          </p:nvPr>
        </p:nvSpPr>
        <p:spPr>
          <a:ln/>
        </p:spPr>
        <p:txBody>
          <a:bodyPr/>
          <a:lstStyle>
            <a:lvl1pPr>
              <a:defRPr/>
            </a:lvl1pPr>
          </a:lstStyle>
          <a:p>
            <a:fld id="{F90F3C5D-B830-2B4A-8D37-8CD74395FAEE}" type="slidenum">
              <a:rPr lang="en-GB" altLang="nl-NL"/>
              <a:pPr/>
              <a:t>‹nr.›</a:t>
            </a:fld>
            <a:endParaRPr lang="en-GB" altLang="nl-NL"/>
          </a:p>
        </p:txBody>
      </p:sp>
    </p:spTree>
    <p:extLst>
      <p:ext uri="{BB962C8B-B14F-4D97-AF65-F5344CB8AC3E}">
        <p14:creationId xmlns:p14="http://schemas.microsoft.com/office/powerpoint/2010/main" val="170015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82A2CF2-17D0-E641-8860-131EFEAC5908}"/>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3" name="Rectangle 5">
            <a:extLst>
              <a:ext uri="{FF2B5EF4-FFF2-40B4-BE49-F238E27FC236}">
                <a16:creationId xmlns:a16="http://schemas.microsoft.com/office/drawing/2014/main" id="{FD1D6DC1-6C30-1848-AAE4-574DE9C01F1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4" name="Rectangle 6">
            <a:extLst>
              <a:ext uri="{FF2B5EF4-FFF2-40B4-BE49-F238E27FC236}">
                <a16:creationId xmlns:a16="http://schemas.microsoft.com/office/drawing/2014/main" id="{FC429F30-6705-384F-A946-A00E342611CE}"/>
              </a:ext>
            </a:extLst>
          </p:cNvPr>
          <p:cNvSpPr>
            <a:spLocks noGrp="1" noChangeArrowheads="1"/>
          </p:cNvSpPr>
          <p:nvPr>
            <p:ph type="sldNum" sz="quarter" idx="12"/>
          </p:nvPr>
        </p:nvSpPr>
        <p:spPr>
          <a:ln/>
        </p:spPr>
        <p:txBody>
          <a:bodyPr/>
          <a:lstStyle>
            <a:lvl1pPr>
              <a:defRPr/>
            </a:lvl1pPr>
          </a:lstStyle>
          <a:p>
            <a:fld id="{A1E3C9A4-F090-B94E-895B-284A9E537F2D}" type="slidenum">
              <a:rPr lang="en-GB" altLang="nl-NL"/>
              <a:pPr/>
              <a:t>‹nr.›</a:t>
            </a:fld>
            <a:endParaRPr lang="en-GB" altLang="nl-NL"/>
          </a:p>
        </p:txBody>
      </p:sp>
    </p:spTree>
    <p:extLst>
      <p:ext uri="{BB962C8B-B14F-4D97-AF65-F5344CB8AC3E}">
        <p14:creationId xmlns:p14="http://schemas.microsoft.com/office/powerpoint/2010/main" val="472217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BE"/>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9C2A49ED-F0C2-3648-B72E-74398B0D313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01996DA-8839-A043-A62E-653A894103F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521C7FAE-AAA0-A84C-A098-A8A51A3B1417}"/>
              </a:ext>
            </a:extLst>
          </p:cNvPr>
          <p:cNvSpPr>
            <a:spLocks noGrp="1" noChangeArrowheads="1"/>
          </p:cNvSpPr>
          <p:nvPr>
            <p:ph type="sldNum" sz="quarter" idx="12"/>
          </p:nvPr>
        </p:nvSpPr>
        <p:spPr>
          <a:ln/>
        </p:spPr>
        <p:txBody>
          <a:bodyPr/>
          <a:lstStyle>
            <a:lvl1pPr>
              <a:defRPr/>
            </a:lvl1pPr>
          </a:lstStyle>
          <a:p>
            <a:fld id="{A5204AF4-CA61-9C43-9AD9-420C8DAC6CF7}" type="slidenum">
              <a:rPr lang="en-GB" altLang="nl-NL"/>
              <a:pPr/>
              <a:t>‹nr.›</a:t>
            </a:fld>
            <a:endParaRPr lang="en-GB" altLang="nl-NL"/>
          </a:p>
        </p:txBody>
      </p:sp>
    </p:spTree>
    <p:extLst>
      <p:ext uri="{BB962C8B-B14F-4D97-AF65-F5344CB8AC3E}">
        <p14:creationId xmlns:p14="http://schemas.microsoft.com/office/powerpoint/2010/main" val="2502200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BE"/>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670EA691-ADAA-5848-98F5-78C76103C77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11D9611-D91A-F445-A33E-B453B94A34A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497124B6-9840-334F-9A59-D798928746EF}"/>
              </a:ext>
            </a:extLst>
          </p:cNvPr>
          <p:cNvSpPr>
            <a:spLocks noGrp="1" noChangeArrowheads="1"/>
          </p:cNvSpPr>
          <p:nvPr>
            <p:ph type="sldNum" sz="quarter" idx="12"/>
          </p:nvPr>
        </p:nvSpPr>
        <p:spPr>
          <a:ln/>
        </p:spPr>
        <p:txBody>
          <a:bodyPr/>
          <a:lstStyle>
            <a:lvl1pPr>
              <a:defRPr/>
            </a:lvl1pPr>
          </a:lstStyle>
          <a:p>
            <a:fld id="{75C5F146-8031-304B-B1D7-CF752468CAD3}" type="slidenum">
              <a:rPr lang="en-GB" altLang="nl-NL"/>
              <a:pPr/>
              <a:t>‹nr.›</a:t>
            </a:fld>
            <a:endParaRPr lang="en-GB" altLang="nl-NL"/>
          </a:p>
        </p:txBody>
      </p:sp>
    </p:spTree>
    <p:extLst>
      <p:ext uri="{BB962C8B-B14F-4D97-AF65-F5344CB8AC3E}">
        <p14:creationId xmlns:p14="http://schemas.microsoft.com/office/powerpoint/2010/main" val="3340937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FD30FB-C050-2942-A15E-57EEA1BD9D7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nl-NL"/>
              <a:t>Click to edit Master title style</a:t>
            </a:r>
          </a:p>
        </p:txBody>
      </p:sp>
      <p:sp>
        <p:nvSpPr>
          <p:cNvPr id="1027" name="Rectangle 3">
            <a:extLst>
              <a:ext uri="{FF2B5EF4-FFF2-40B4-BE49-F238E27FC236}">
                <a16:creationId xmlns:a16="http://schemas.microsoft.com/office/drawing/2014/main" id="{64FF2FB4-D547-0F48-A70F-2FCD81BCBC1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nl-NL"/>
              <a:t>Click to edit Master text styles</a:t>
            </a:r>
          </a:p>
          <a:p>
            <a:pPr lvl="1"/>
            <a:r>
              <a:rPr lang="en-GB" altLang="nl-NL"/>
              <a:t>Second level</a:t>
            </a:r>
          </a:p>
          <a:p>
            <a:pPr lvl="2"/>
            <a:r>
              <a:rPr lang="en-GB" altLang="nl-NL"/>
              <a:t>Third level</a:t>
            </a:r>
          </a:p>
          <a:p>
            <a:pPr lvl="3"/>
            <a:r>
              <a:rPr lang="en-GB" altLang="nl-NL"/>
              <a:t>Fourth level</a:t>
            </a:r>
          </a:p>
          <a:p>
            <a:pPr lvl="4"/>
            <a:r>
              <a:rPr lang="en-GB" altLang="nl-NL"/>
              <a:t>Fifth level</a:t>
            </a:r>
          </a:p>
        </p:txBody>
      </p:sp>
      <p:sp>
        <p:nvSpPr>
          <p:cNvPr id="1028" name="Rectangle 4">
            <a:extLst>
              <a:ext uri="{FF2B5EF4-FFF2-40B4-BE49-F238E27FC236}">
                <a16:creationId xmlns:a16="http://schemas.microsoft.com/office/drawing/2014/main" id="{8424A0B4-EA88-8D45-A18C-6D889873082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defRPr>
            </a:lvl1pPr>
          </a:lstStyle>
          <a:p>
            <a:pPr>
              <a:defRPr/>
            </a:pPr>
            <a:endParaRPr lang="en-GB" altLang="nl-NL"/>
          </a:p>
        </p:txBody>
      </p:sp>
      <p:sp>
        <p:nvSpPr>
          <p:cNvPr id="1029" name="Rectangle 5">
            <a:extLst>
              <a:ext uri="{FF2B5EF4-FFF2-40B4-BE49-F238E27FC236}">
                <a16:creationId xmlns:a16="http://schemas.microsoft.com/office/drawing/2014/main" id="{A52F1E22-66FE-8543-BF6F-2454CC9B144B}"/>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defRPr>
            </a:lvl1pPr>
          </a:lstStyle>
          <a:p>
            <a:pPr>
              <a:defRPr/>
            </a:pPr>
            <a:endParaRPr lang="en-GB" altLang="nl-NL"/>
          </a:p>
        </p:txBody>
      </p:sp>
      <p:sp>
        <p:nvSpPr>
          <p:cNvPr id="1030" name="Rectangle 6">
            <a:extLst>
              <a:ext uri="{FF2B5EF4-FFF2-40B4-BE49-F238E27FC236}">
                <a16:creationId xmlns:a16="http://schemas.microsoft.com/office/drawing/2014/main" id="{57FC36D6-D9EC-7B46-97E5-49C9FCE476ED}"/>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lvl1pPr>
          </a:lstStyle>
          <a:p>
            <a:fld id="{8E8E9EB3-BAED-BE4E-9492-8433907ADD8C}" type="slidenum">
              <a:rPr lang="en-GB" altLang="nl-NL"/>
              <a:pPr/>
              <a:t>‹nr.›</a:t>
            </a:fld>
            <a:endParaRPr lang="en-GB" alt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0" y="0"/>
            <a:ext cx="9144000" cy="1412776"/>
          </a:xfrm>
        </p:spPr>
        <p:txBody>
          <a:bodyPr/>
          <a:lstStyle/>
          <a:p>
            <a:r>
              <a:rPr lang="nl-BE" sz="2800" b="1" i="1" dirty="0">
                <a:solidFill>
                  <a:schemeClr val="accent4"/>
                </a:solidFill>
                <a:latin typeface="Helvetica" pitchFamily="2" charset="0"/>
              </a:rPr>
              <a:t>Welkom op de negende virtuele rondleiding in de Plantentuin, woensdag 14 april 2021</a:t>
            </a:r>
          </a:p>
        </p:txBody>
      </p:sp>
      <p:sp>
        <p:nvSpPr>
          <p:cNvPr id="3" name="Tekstvak 2">
            <a:extLst>
              <a:ext uri="{FF2B5EF4-FFF2-40B4-BE49-F238E27FC236}">
                <a16:creationId xmlns:a16="http://schemas.microsoft.com/office/drawing/2014/main" id="{E10CB6A0-6960-8444-A99C-528387DD380A}"/>
              </a:ext>
            </a:extLst>
          </p:cNvPr>
          <p:cNvSpPr txBox="1"/>
          <p:nvPr/>
        </p:nvSpPr>
        <p:spPr>
          <a:xfrm>
            <a:off x="341530" y="1730723"/>
            <a:ext cx="8460940" cy="3539430"/>
          </a:xfrm>
          <a:prstGeom prst="rect">
            <a:avLst/>
          </a:prstGeom>
          <a:noFill/>
        </p:spPr>
        <p:txBody>
          <a:bodyPr wrap="square" rtlCol="0">
            <a:spAutoFit/>
          </a:bodyPr>
          <a:lstStyle/>
          <a:p>
            <a:r>
              <a:rPr lang="nl-BE" sz="2800" b="1" i="1" dirty="0">
                <a:solidFill>
                  <a:schemeClr val="accent4"/>
                </a:solidFill>
                <a:latin typeface="Helvetica" pitchFamily="2" charset="0"/>
              </a:rPr>
              <a:t>Nieuws ?</a:t>
            </a:r>
          </a:p>
          <a:p>
            <a:endParaRPr lang="nl-BE" sz="2800" b="1" i="1" dirty="0">
              <a:solidFill>
                <a:schemeClr val="accent4"/>
              </a:solidFill>
              <a:latin typeface="Helvetica" pitchFamily="2" charset="0"/>
            </a:endParaRPr>
          </a:p>
          <a:p>
            <a:r>
              <a:rPr lang="nl-BE" sz="2800" b="1" i="1" dirty="0">
                <a:solidFill>
                  <a:schemeClr val="accent4"/>
                </a:solidFill>
                <a:latin typeface="Helvetica" pitchFamily="2" charset="0"/>
              </a:rPr>
              <a:t>Virtuele rondleidingen met een groot voordeel: flexibiliteit. </a:t>
            </a:r>
          </a:p>
          <a:p>
            <a:endParaRPr lang="nl-BE" sz="2800" b="1" i="1" dirty="0">
              <a:solidFill>
                <a:schemeClr val="accent4"/>
              </a:solidFill>
              <a:latin typeface="Helvetica" pitchFamily="2" charset="0"/>
            </a:endParaRPr>
          </a:p>
          <a:p>
            <a:endParaRPr lang="nl-BE" sz="2800" b="1" i="1" dirty="0">
              <a:solidFill>
                <a:schemeClr val="accent4"/>
              </a:solidFill>
              <a:latin typeface="Helvetica" pitchFamily="2" charset="0"/>
            </a:endParaRPr>
          </a:p>
          <a:p>
            <a:r>
              <a:rPr lang="nl-BE" sz="2800" b="1" i="1" dirty="0">
                <a:solidFill>
                  <a:schemeClr val="accent4"/>
                </a:solidFill>
                <a:latin typeface="Helvetica" pitchFamily="2" charset="0"/>
              </a:rPr>
              <a:t>De groene zesdaagse</a:t>
            </a:r>
          </a:p>
          <a:p>
            <a:r>
              <a:rPr lang="nl-BE" sz="2800" b="1" i="1" dirty="0">
                <a:solidFill>
                  <a:schemeClr val="accent4"/>
                </a:solidFill>
                <a:latin typeface="Helvetica" pitchFamily="2" charset="0"/>
              </a:rPr>
              <a:t>www.degroenezesdaagse.be</a:t>
            </a:r>
          </a:p>
        </p:txBody>
      </p:sp>
    </p:spTree>
    <p:extLst>
      <p:ext uri="{BB962C8B-B14F-4D97-AF65-F5344CB8AC3E}">
        <p14:creationId xmlns:p14="http://schemas.microsoft.com/office/powerpoint/2010/main" val="871341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rood, grassig&#10;&#10;Automatisch gegenereerde beschrijving">
            <a:extLst>
              <a:ext uri="{FF2B5EF4-FFF2-40B4-BE49-F238E27FC236}">
                <a16:creationId xmlns:a16="http://schemas.microsoft.com/office/drawing/2014/main" id="{AF98570D-083B-DB40-8135-A28820DC85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43718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 groen&#10;&#10;Automatisch gegenereerde beschrijving">
            <a:extLst>
              <a:ext uri="{FF2B5EF4-FFF2-40B4-BE49-F238E27FC236}">
                <a16:creationId xmlns:a16="http://schemas.microsoft.com/office/drawing/2014/main" id="{7A8BDB61-545B-074F-B9FA-B5D99655B6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45483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te&#10;&#10;Automatisch gegenereerde beschrijving">
            <a:extLst>
              <a:ext uri="{FF2B5EF4-FFF2-40B4-BE49-F238E27FC236}">
                <a16:creationId xmlns:a16="http://schemas.microsoft.com/office/drawing/2014/main" id="{89286ABB-0239-1049-9753-610FECFDD3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87224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boom, buiten, plant, groente&#10;&#10;Automatisch gegenereerde beschrijving">
            <a:extLst>
              <a:ext uri="{FF2B5EF4-FFF2-40B4-BE49-F238E27FC236}">
                <a16:creationId xmlns:a16="http://schemas.microsoft.com/office/drawing/2014/main" id="{36464698-CD9E-3E4D-B85A-53D0E38340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936288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gras, plant&#10;&#10;Automatisch gegenereerde beschrijving">
            <a:extLst>
              <a:ext uri="{FF2B5EF4-FFF2-40B4-BE49-F238E27FC236}">
                <a16:creationId xmlns:a16="http://schemas.microsoft.com/office/drawing/2014/main" id="{5B832D37-D1B8-8242-907F-E063866A03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16644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tuin, groente&#10;&#10;Automatisch gegenereerde beschrijving">
            <a:extLst>
              <a:ext uri="{FF2B5EF4-FFF2-40B4-BE49-F238E27FC236}">
                <a16:creationId xmlns:a16="http://schemas.microsoft.com/office/drawing/2014/main" id="{333D11AB-DA44-A648-BAE1-0529581EF2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988123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te, tuin&#10;&#10;Automatisch gegenereerde beschrijving">
            <a:extLst>
              <a:ext uri="{FF2B5EF4-FFF2-40B4-BE49-F238E27FC236}">
                <a16:creationId xmlns:a16="http://schemas.microsoft.com/office/drawing/2014/main" id="{163D850D-4F38-7449-8F81-D4A2AC00BD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53788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te, tuin&#10;&#10;Automatisch gegenereerde beschrijving">
            <a:extLst>
              <a:ext uri="{FF2B5EF4-FFF2-40B4-BE49-F238E27FC236}">
                <a16:creationId xmlns:a16="http://schemas.microsoft.com/office/drawing/2014/main" id="{C2879D24-AA1A-2D46-B9BD-5D2744A57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07852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groente, tuin&#10;&#10;Automatisch gegenereerde beschrijving">
            <a:extLst>
              <a:ext uri="{FF2B5EF4-FFF2-40B4-BE49-F238E27FC236}">
                <a16:creationId xmlns:a16="http://schemas.microsoft.com/office/drawing/2014/main" id="{0A7CC62D-B158-9549-A8F6-88C28D1BA5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87757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gras, plant&#10;&#10;Automatisch gegenereerde beschrijving">
            <a:extLst>
              <a:ext uri="{FF2B5EF4-FFF2-40B4-BE49-F238E27FC236}">
                <a16:creationId xmlns:a16="http://schemas.microsoft.com/office/drawing/2014/main" id="{6C709B11-F912-474D-AED5-11B3D588DF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88399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plant, bloem, buiten&#10;&#10;Automatisch gegenereerde beschrijving">
            <a:extLst>
              <a:ext uri="{FF2B5EF4-FFF2-40B4-BE49-F238E27FC236}">
                <a16:creationId xmlns:a16="http://schemas.microsoft.com/office/drawing/2014/main" id="{37070E73-D0E6-4A40-8A64-9831F11915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1956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Systematiek Eudicotylen</a:t>
            </a:r>
            <a:br>
              <a:rPr lang="nl-BE" sz="2800" b="1" i="1" dirty="0">
                <a:solidFill>
                  <a:schemeClr val="accent4"/>
                </a:solidFill>
                <a:latin typeface="Helvetica" pitchFamily="2" charset="0"/>
              </a:rPr>
            </a:br>
            <a:r>
              <a:rPr lang="nl-BE" sz="2800" b="1" i="1" dirty="0">
                <a:solidFill>
                  <a:schemeClr val="accent4"/>
                </a:solidFill>
                <a:latin typeface="Helvetica" pitchFamily="2" charset="0"/>
              </a:rPr>
              <a:t>SEU</a:t>
            </a:r>
          </a:p>
        </p:txBody>
      </p:sp>
    </p:spTree>
    <p:extLst>
      <p:ext uri="{BB962C8B-B14F-4D97-AF65-F5344CB8AC3E}">
        <p14:creationId xmlns:p14="http://schemas.microsoft.com/office/powerpoint/2010/main" val="13753069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struiken&#10;&#10;Automatisch gegenereerde beschrijving">
            <a:extLst>
              <a:ext uri="{FF2B5EF4-FFF2-40B4-BE49-F238E27FC236}">
                <a16:creationId xmlns:a16="http://schemas.microsoft.com/office/drawing/2014/main" id="{30DA3C55-5B8C-764B-B694-7DC5649759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66865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loem&#10;&#10;Automatisch gegenereerde beschrijving">
            <a:extLst>
              <a:ext uri="{FF2B5EF4-FFF2-40B4-BE49-F238E27FC236}">
                <a16:creationId xmlns:a16="http://schemas.microsoft.com/office/drawing/2014/main" id="{58B05C8B-0B57-EC42-99F2-E8BDBBBE0B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28814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10;&#10;Automatisch gegenereerde beschrijving">
            <a:extLst>
              <a:ext uri="{FF2B5EF4-FFF2-40B4-BE49-F238E27FC236}">
                <a16:creationId xmlns:a16="http://schemas.microsoft.com/office/drawing/2014/main" id="{F30D46A5-C2CA-314F-99F4-4105C5FB2E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072816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liggen, neerleggen&#10;&#10;Automatisch gegenereerde beschrijving">
            <a:extLst>
              <a:ext uri="{FF2B5EF4-FFF2-40B4-BE49-F238E27FC236}">
                <a16:creationId xmlns:a16="http://schemas.microsoft.com/office/drawing/2014/main" id="{D522E5E5-9C68-1748-BE78-77B617997E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52006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FAEDD3-3B10-2946-B746-DCC293F857B1}"/>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Systematische afdeling </a:t>
            </a:r>
            <a:br>
              <a:rPr lang="nl-BE" sz="2800" b="1" i="1" dirty="0">
                <a:solidFill>
                  <a:schemeClr val="accent4"/>
                </a:solidFill>
                <a:latin typeface="Helvetica" pitchFamily="2" charset="0"/>
              </a:rPr>
            </a:br>
            <a:r>
              <a:rPr lang="nl-BE" sz="2800" b="1" i="1" dirty="0">
                <a:solidFill>
                  <a:schemeClr val="accent4"/>
                </a:solidFill>
                <a:latin typeface="Helvetica" pitchFamily="2" charset="0"/>
              </a:rPr>
              <a:t>Basale Bloemplanten</a:t>
            </a:r>
          </a:p>
        </p:txBody>
      </p:sp>
    </p:spTree>
    <p:extLst>
      <p:ext uri="{BB962C8B-B14F-4D97-AF65-F5344CB8AC3E}">
        <p14:creationId xmlns:p14="http://schemas.microsoft.com/office/powerpoint/2010/main" val="30288773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gras, buiten&#10;&#10;Automatisch gegenereerde beschrijving">
            <a:extLst>
              <a:ext uri="{FF2B5EF4-FFF2-40B4-BE49-F238E27FC236}">
                <a16:creationId xmlns:a16="http://schemas.microsoft.com/office/drawing/2014/main" id="{F7C5BD11-47C5-2148-92CD-C82C44641C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841462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boom, lucht&#10;&#10;Automatisch gegenereerde beschrijving">
            <a:extLst>
              <a:ext uri="{FF2B5EF4-FFF2-40B4-BE49-F238E27FC236}">
                <a16:creationId xmlns:a16="http://schemas.microsoft.com/office/drawing/2014/main" id="{811062F8-AFA9-C94F-92F5-7FC165278A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24345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grond, plant&#10;&#10;Automatisch gegenereerde beschrijving">
            <a:extLst>
              <a:ext uri="{FF2B5EF4-FFF2-40B4-BE49-F238E27FC236}">
                <a16:creationId xmlns:a16="http://schemas.microsoft.com/office/drawing/2014/main" id="{8FA09E56-1904-9D4C-85BE-C3D161A878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281048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Rotstuin</a:t>
            </a:r>
            <a:br>
              <a:rPr lang="nl-BE" sz="2800" b="1" i="1" dirty="0">
                <a:solidFill>
                  <a:schemeClr val="accent4"/>
                </a:solidFill>
                <a:latin typeface="Helvetica" pitchFamily="2" charset="0"/>
              </a:rPr>
            </a:br>
            <a:r>
              <a:rPr lang="nl-BE" sz="2800" b="1" i="1" dirty="0">
                <a:solidFill>
                  <a:schemeClr val="accent4"/>
                </a:solidFill>
                <a:latin typeface="Helvetica" pitchFamily="2" charset="0"/>
              </a:rPr>
              <a:t>RTS</a:t>
            </a:r>
          </a:p>
        </p:txBody>
      </p:sp>
    </p:spTree>
    <p:extLst>
      <p:ext uri="{BB962C8B-B14F-4D97-AF65-F5344CB8AC3E}">
        <p14:creationId xmlns:p14="http://schemas.microsoft.com/office/powerpoint/2010/main" val="15576282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31BF3D-D3C8-134A-A527-D5E9D64AE9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24"/>
            <a:ext cx="9144000" cy="6858000"/>
          </a:xfrm>
          <a:prstGeom prst="rect">
            <a:avLst/>
          </a:prstGeom>
        </p:spPr>
      </p:pic>
    </p:spTree>
    <p:extLst>
      <p:ext uri="{BB962C8B-B14F-4D97-AF65-F5344CB8AC3E}">
        <p14:creationId xmlns:p14="http://schemas.microsoft.com/office/powerpoint/2010/main" val="2768974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tuin, groente&#10;&#10;Automatisch gegenereerde beschrijving">
            <a:extLst>
              <a:ext uri="{FF2B5EF4-FFF2-40B4-BE49-F238E27FC236}">
                <a16:creationId xmlns:a16="http://schemas.microsoft.com/office/drawing/2014/main" id="{7B9F9BD9-AE94-C24B-8C7A-678A7E2BB3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93821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36BCDA9-428D-B049-9F70-77D63904D5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619533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901DD69-D8AB-9147-B30F-E67C20D9E2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392235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F1ACA76-D172-1C46-9FEC-FF64014A84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19571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786A176-A325-664F-8545-4FB9567553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35081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 boom&#10;&#10;Automatisch gegenereerde beschrijving">
            <a:extLst>
              <a:ext uri="{FF2B5EF4-FFF2-40B4-BE49-F238E27FC236}">
                <a16:creationId xmlns:a16="http://schemas.microsoft.com/office/drawing/2014/main" id="{AA4F0CB0-6802-5F43-A96C-E3C9BF43C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82054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gras, plant&#10;&#10;Automatisch gegenereerde beschrijving">
            <a:extLst>
              <a:ext uri="{FF2B5EF4-FFF2-40B4-BE49-F238E27FC236}">
                <a16:creationId xmlns:a16="http://schemas.microsoft.com/office/drawing/2014/main" id="{85F02D42-FD63-6B42-8B3C-8941D7E3AE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017561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tuin, groente&#10;&#10;Automatisch gegenereerde beschrijving">
            <a:extLst>
              <a:ext uri="{FF2B5EF4-FFF2-40B4-BE49-F238E27FC236}">
                <a16:creationId xmlns:a16="http://schemas.microsoft.com/office/drawing/2014/main" id="{E49053E7-F462-9644-89D6-6A5AB8D770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85712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rots, boom&#10;&#10;Automatisch gegenereerde beschrijving">
            <a:extLst>
              <a:ext uri="{FF2B5EF4-FFF2-40B4-BE49-F238E27FC236}">
                <a16:creationId xmlns:a16="http://schemas.microsoft.com/office/drawing/2014/main" id="{C8CAE585-4FF4-F64E-82C5-CD41A30AA4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934752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10;&#10;Automatisch gegenereerde beschrijving">
            <a:extLst>
              <a:ext uri="{FF2B5EF4-FFF2-40B4-BE49-F238E27FC236}">
                <a16:creationId xmlns:a16="http://schemas.microsoft.com/office/drawing/2014/main" id="{76D874B7-2970-CC45-9825-5849DB633F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24033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gras, rots&#10;&#10;Automatisch gegenereerde beschrijving">
            <a:extLst>
              <a:ext uri="{FF2B5EF4-FFF2-40B4-BE49-F238E27FC236}">
                <a16:creationId xmlns:a16="http://schemas.microsoft.com/office/drawing/2014/main" id="{A90D22E2-098A-BB48-9F66-D262663A13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2180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bloem&#10;&#10;Automatisch gegenereerde beschrijving">
            <a:extLst>
              <a:ext uri="{FF2B5EF4-FFF2-40B4-BE49-F238E27FC236}">
                <a16:creationId xmlns:a16="http://schemas.microsoft.com/office/drawing/2014/main" id="{9B2BB6E3-F429-C54D-BB20-B42C6B4943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446270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gras, fruit&#10;&#10;Automatisch gegenereerde beschrijving">
            <a:extLst>
              <a:ext uri="{FF2B5EF4-FFF2-40B4-BE49-F238E27FC236}">
                <a16:creationId xmlns:a16="http://schemas.microsoft.com/office/drawing/2014/main" id="{4F80D76D-1881-F74E-87B3-614C1E02A3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28622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rots, natuur&#10;&#10;Automatisch gegenereerde beschrijving">
            <a:extLst>
              <a:ext uri="{FF2B5EF4-FFF2-40B4-BE49-F238E27FC236}">
                <a16:creationId xmlns:a16="http://schemas.microsoft.com/office/drawing/2014/main" id="{368FF2A9-B3C8-2A41-9E1C-5615453528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73215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bloem, rots&#10;&#10;Automatisch gegenereerde beschrijving">
            <a:extLst>
              <a:ext uri="{FF2B5EF4-FFF2-40B4-BE49-F238E27FC236}">
                <a16:creationId xmlns:a16="http://schemas.microsoft.com/office/drawing/2014/main" id="{FD5AEAF1-478E-EE48-A215-47D6897428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863688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rots, buiten, steen&#10;&#10;Automatisch gegenereerde beschrijving">
            <a:extLst>
              <a:ext uri="{FF2B5EF4-FFF2-40B4-BE49-F238E27FC236}">
                <a16:creationId xmlns:a16="http://schemas.microsoft.com/office/drawing/2014/main" id="{B29F914A-884F-D146-ACFB-5965E3CA47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21668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groente&#10;&#10;Automatisch gegenereerde beschrijving">
            <a:extLst>
              <a:ext uri="{FF2B5EF4-FFF2-40B4-BE49-F238E27FC236}">
                <a16:creationId xmlns:a16="http://schemas.microsoft.com/office/drawing/2014/main" id="{5A4B73DB-6D36-5741-9D6D-C5AD31B435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071087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bloem&#10;&#10;Automatisch gegenereerde beschrijving">
            <a:extLst>
              <a:ext uri="{FF2B5EF4-FFF2-40B4-BE49-F238E27FC236}">
                <a16:creationId xmlns:a16="http://schemas.microsoft.com/office/drawing/2014/main" id="{151913A9-8129-3646-B4CF-143A4D96F8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640911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35B9AAE-1720-E148-B06F-6ED272FF80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685552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rots, plant&#10;&#10;Automatisch gegenereerde beschrijving">
            <a:extLst>
              <a:ext uri="{FF2B5EF4-FFF2-40B4-BE49-F238E27FC236}">
                <a16:creationId xmlns:a16="http://schemas.microsoft.com/office/drawing/2014/main" id="{40A770D0-5F4E-8C47-9023-9FB7FA5358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750281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044AD09-CF24-B343-A4A1-A5E629CB18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260513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rots, steen&#10;&#10;Automatisch gegenereerde beschrijving">
            <a:extLst>
              <a:ext uri="{FF2B5EF4-FFF2-40B4-BE49-F238E27FC236}">
                <a16:creationId xmlns:a16="http://schemas.microsoft.com/office/drawing/2014/main" id="{A55CC910-559A-5E47-B2B8-39CD6F6ED5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7753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10;&#10;Automatisch gegenereerde beschrijving">
            <a:extLst>
              <a:ext uri="{FF2B5EF4-FFF2-40B4-BE49-F238E27FC236}">
                <a16:creationId xmlns:a16="http://schemas.microsoft.com/office/drawing/2014/main" id="{4359C078-6EA7-B240-98AF-DB56251783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14285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loem, plant&#10;&#10;Automatisch gegenereerde beschrijving">
            <a:extLst>
              <a:ext uri="{FF2B5EF4-FFF2-40B4-BE49-F238E27FC236}">
                <a16:creationId xmlns:a16="http://schemas.microsoft.com/office/drawing/2014/main" id="{F2628F03-A24E-0546-8977-079768B964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3965652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rots, steen, plant&#10;&#10;Automatisch gegenereerde beschrijving">
            <a:extLst>
              <a:ext uri="{FF2B5EF4-FFF2-40B4-BE49-F238E27FC236}">
                <a16:creationId xmlns:a16="http://schemas.microsoft.com/office/drawing/2014/main" id="{B2B296EC-AEBB-4F43-A807-A45663EA6C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133022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loem, buiten, geel, plant&#10;&#10;Automatisch gegenereerde beschrijving">
            <a:extLst>
              <a:ext uri="{FF2B5EF4-FFF2-40B4-BE49-F238E27FC236}">
                <a16:creationId xmlns:a16="http://schemas.microsoft.com/office/drawing/2014/main" id="{E7E97DC6-8B61-1743-A778-A0895B9FC3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8325133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ABF691-3BCA-A44A-AE1A-2ACACB26A3E2}"/>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Opkweekbakken</a:t>
            </a:r>
          </a:p>
        </p:txBody>
      </p:sp>
    </p:spTree>
    <p:extLst>
      <p:ext uri="{BB962C8B-B14F-4D97-AF65-F5344CB8AC3E}">
        <p14:creationId xmlns:p14="http://schemas.microsoft.com/office/powerpoint/2010/main" val="222169968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ebouw, broeikas&#10;&#10;Automatisch gegenereerde beschrijving">
            <a:extLst>
              <a:ext uri="{FF2B5EF4-FFF2-40B4-BE49-F238E27FC236}">
                <a16:creationId xmlns:a16="http://schemas.microsoft.com/office/drawing/2014/main" id="{95D65248-8740-9D44-A54E-D331B8ED75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087754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bloem, buiten, broeikas, plant&#10;&#10;Automatisch gegenereerde beschrijving">
            <a:extLst>
              <a:ext uri="{FF2B5EF4-FFF2-40B4-BE49-F238E27FC236}">
                <a16:creationId xmlns:a16="http://schemas.microsoft.com/office/drawing/2014/main" id="{2855A66C-2D66-5E4F-BCCD-B9E3E207AA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8209546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descr="Afbeelding met buiten&#10;&#10;Automatisch gegenereerde beschrijving">
            <a:extLst>
              <a:ext uri="{FF2B5EF4-FFF2-40B4-BE49-F238E27FC236}">
                <a16:creationId xmlns:a16="http://schemas.microsoft.com/office/drawing/2014/main" id="{FDDA4318-D8E1-C045-AC6C-297B16DC33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191126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loem&#10;&#10;Automatisch gegenereerde beschrijving">
            <a:extLst>
              <a:ext uri="{FF2B5EF4-FFF2-40B4-BE49-F238E27FC236}">
                <a16:creationId xmlns:a16="http://schemas.microsoft.com/office/drawing/2014/main" id="{C1962186-671F-8E45-A86F-0147AFEAD3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27650276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kleurrijk&#10;&#10;Automatisch gegenereerde beschrijving">
            <a:extLst>
              <a:ext uri="{FF2B5EF4-FFF2-40B4-BE49-F238E27FC236}">
                <a16:creationId xmlns:a16="http://schemas.microsoft.com/office/drawing/2014/main" id="{666B73F5-140F-4043-93B4-8EB7EB5972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19956704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Planten en Mensen</a:t>
            </a:r>
            <a:br>
              <a:rPr lang="nl-BE" sz="2800" b="1" i="1" dirty="0">
                <a:solidFill>
                  <a:schemeClr val="accent4"/>
                </a:solidFill>
                <a:latin typeface="Helvetica" pitchFamily="2" charset="0"/>
              </a:rPr>
            </a:br>
            <a:r>
              <a:rPr lang="nl-BE" sz="2800" b="1" i="1" dirty="0">
                <a:solidFill>
                  <a:schemeClr val="accent4"/>
                </a:solidFill>
                <a:latin typeface="Helvetica" pitchFamily="2" charset="0"/>
              </a:rPr>
              <a:t>PLM</a:t>
            </a:r>
          </a:p>
        </p:txBody>
      </p:sp>
    </p:spTree>
    <p:extLst>
      <p:ext uri="{BB962C8B-B14F-4D97-AF65-F5344CB8AC3E}">
        <p14:creationId xmlns:p14="http://schemas.microsoft.com/office/powerpoint/2010/main" val="2821812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boom&#10;&#10;Automatisch gegenereerde beschrijving">
            <a:extLst>
              <a:ext uri="{FF2B5EF4-FFF2-40B4-BE49-F238E27FC236}">
                <a16:creationId xmlns:a16="http://schemas.microsoft.com/office/drawing/2014/main" id="{9C9359C3-68CD-A444-920F-C49B749D66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654404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gras, plant&#10;&#10;Automatisch gegenereerde beschrijving">
            <a:extLst>
              <a:ext uri="{FF2B5EF4-FFF2-40B4-BE49-F238E27FC236}">
                <a16:creationId xmlns:a16="http://schemas.microsoft.com/office/drawing/2014/main" id="{9C5620B5-187D-5B4D-A3A9-D3E354EC44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9103647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aksteen, plant, steen&#10;&#10;Automatisch gegenereerde beschrijving">
            <a:extLst>
              <a:ext uri="{FF2B5EF4-FFF2-40B4-BE49-F238E27FC236}">
                <a16:creationId xmlns:a16="http://schemas.microsoft.com/office/drawing/2014/main" id="{0A5D2E69-9B98-E440-B7B8-A5523E0B0D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252637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as, grond&#10;&#10;Automatisch gegenereerde beschrijving">
            <a:extLst>
              <a:ext uri="{FF2B5EF4-FFF2-40B4-BE49-F238E27FC236}">
                <a16:creationId xmlns:a16="http://schemas.microsoft.com/office/drawing/2014/main" id="{7A608C72-24CC-6A49-88AB-4A7BC3CFC6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24018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loem&#10;&#10;Automatisch gegenereerde beschrijving">
            <a:extLst>
              <a:ext uri="{FF2B5EF4-FFF2-40B4-BE49-F238E27FC236}">
                <a16:creationId xmlns:a16="http://schemas.microsoft.com/office/drawing/2014/main" id="{F5831532-3B94-FB41-B416-F335FE8AF1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092227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buiten&#10;&#10;Automatisch gegenereerde beschrijving">
            <a:extLst>
              <a:ext uri="{FF2B5EF4-FFF2-40B4-BE49-F238E27FC236}">
                <a16:creationId xmlns:a16="http://schemas.microsoft.com/office/drawing/2014/main" id="{AB7C041B-2452-6743-8457-76AA1DEE30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974334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venster, pot, vers&#10;&#10;Automatisch gegenereerde beschrijving">
            <a:extLst>
              <a:ext uri="{FF2B5EF4-FFF2-40B4-BE49-F238E27FC236}">
                <a16:creationId xmlns:a16="http://schemas.microsoft.com/office/drawing/2014/main" id="{6D69944D-A0AB-3844-B45F-6D00E4D993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831104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te&#10;&#10;Automatisch gegenereerde beschrijving">
            <a:extLst>
              <a:ext uri="{FF2B5EF4-FFF2-40B4-BE49-F238E27FC236}">
                <a16:creationId xmlns:a16="http://schemas.microsoft.com/office/drawing/2014/main" id="{FDCD928B-7145-8246-957A-366AC70E54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050"/>
            <a:ext cx="9225529" cy="6858000"/>
          </a:xfrm>
          <a:prstGeom prst="rect">
            <a:avLst/>
          </a:prstGeom>
        </p:spPr>
      </p:pic>
    </p:spTree>
    <p:extLst>
      <p:ext uri="{BB962C8B-B14F-4D97-AF65-F5344CB8AC3E}">
        <p14:creationId xmlns:p14="http://schemas.microsoft.com/office/powerpoint/2010/main" val="624001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stof&#10;&#10;Automatisch gegenereerde beschrijving">
            <a:extLst>
              <a:ext uri="{FF2B5EF4-FFF2-40B4-BE49-F238E27FC236}">
                <a16:creationId xmlns:a16="http://schemas.microsoft.com/office/drawing/2014/main" id="{6B7706E0-411D-B040-8B12-6C07C5D097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1752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10;&#10;Automatisch gegenereerde beschrijving">
            <a:extLst>
              <a:ext uri="{FF2B5EF4-FFF2-40B4-BE49-F238E27FC236}">
                <a16:creationId xmlns:a16="http://schemas.microsoft.com/office/drawing/2014/main" id="{9302975F-DC5A-2844-9B1B-3147071A04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24404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vers, groente&#10;&#10;Automatisch gegenereerde beschrijving">
            <a:extLst>
              <a:ext uri="{FF2B5EF4-FFF2-40B4-BE49-F238E27FC236}">
                <a16:creationId xmlns:a16="http://schemas.microsoft.com/office/drawing/2014/main" id="{7CA43261-61F8-5C4F-9E9F-53F3A88F22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6153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oom&#10;&#10;Automatisch gegenereerde beschrijving">
            <a:extLst>
              <a:ext uri="{FF2B5EF4-FFF2-40B4-BE49-F238E27FC236}">
                <a16:creationId xmlns:a16="http://schemas.microsoft.com/office/drawing/2014/main" id="{6403E320-A57B-AC48-B6EA-55575E5C27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0451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bank, boom&#10;&#10;Automatisch gegenereerde beschrijving">
            <a:extLst>
              <a:ext uri="{FF2B5EF4-FFF2-40B4-BE49-F238E27FC236}">
                <a16:creationId xmlns:a16="http://schemas.microsoft.com/office/drawing/2014/main" id="{110D2245-9F57-5946-A4C6-F1DE902597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1183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oom, blad&#10;&#10;Automatisch gegenereerde beschrijving">
            <a:extLst>
              <a:ext uri="{FF2B5EF4-FFF2-40B4-BE49-F238E27FC236}">
                <a16:creationId xmlns:a16="http://schemas.microsoft.com/office/drawing/2014/main" id="{A3135E6D-B60B-334D-BD06-EC21B5126F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4143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oom, blad&#10;&#10;Automatisch gegenereerde beschrijving">
            <a:extLst>
              <a:ext uri="{FF2B5EF4-FFF2-40B4-BE49-F238E27FC236}">
                <a16:creationId xmlns:a16="http://schemas.microsoft.com/office/drawing/2014/main" id="{B40BA787-06FB-B443-8251-DB3B03C6FE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4120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boom&#10;&#10;Automatisch gegenereerde beschrijving">
            <a:extLst>
              <a:ext uri="{FF2B5EF4-FFF2-40B4-BE49-F238E27FC236}">
                <a16:creationId xmlns:a16="http://schemas.microsoft.com/office/drawing/2014/main" id="{43A11F4A-FD1A-294D-8172-2ECF9847D7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206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boom, palm&#10;&#10;Automatisch gegenereerde beschrijving">
            <a:extLst>
              <a:ext uri="{FF2B5EF4-FFF2-40B4-BE49-F238E27FC236}">
                <a16:creationId xmlns:a16="http://schemas.microsoft.com/office/drawing/2014/main" id="{239EEACA-4678-F940-9D90-B5123CF85C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746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grond, buiten, bloem&#10;&#10;Automatisch gegenereerde beschrijving">
            <a:extLst>
              <a:ext uri="{FF2B5EF4-FFF2-40B4-BE49-F238E27FC236}">
                <a16:creationId xmlns:a16="http://schemas.microsoft.com/office/drawing/2014/main" id="{B7077622-67DD-F543-9A66-6516401F3C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7011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blad, groen&#10;&#10;Automatisch gegenereerde beschrijving">
            <a:extLst>
              <a:ext uri="{FF2B5EF4-FFF2-40B4-BE49-F238E27FC236}">
                <a16:creationId xmlns:a16="http://schemas.microsoft.com/office/drawing/2014/main" id="{67E71A2F-4339-E948-AA04-A50B21BA2C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4680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10;&#10;Automatisch gegenereerde beschrijving">
            <a:extLst>
              <a:ext uri="{FF2B5EF4-FFF2-40B4-BE49-F238E27FC236}">
                <a16:creationId xmlns:a16="http://schemas.microsoft.com/office/drawing/2014/main" id="{6A9690BF-5055-174E-9D23-7E59DA9D19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9962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plant, stof&#10;&#10;Automatisch gegenereerde beschrijving">
            <a:extLst>
              <a:ext uri="{FF2B5EF4-FFF2-40B4-BE49-F238E27FC236}">
                <a16:creationId xmlns:a16="http://schemas.microsoft.com/office/drawing/2014/main" id="{4F41B7C7-5B7E-154F-A29E-2FBFF16EC8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2795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67622A5-952E-984F-B83A-3756326444B4}"/>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Border Subtropica</a:t>
            </a:r>
          </a:p>
        </p:txBody>
      </p:sp>
    </p:spTree>
    <p:extLst>
      <p:ext uri="{BB962C8B-B14F-4D97-AF65-F5344CB8AC3E}">
        <p14:creationId xmlns:p14="http://schemas.microsoft.com/office/powerpoint/2010/main" val="2966085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grond, plant&#10;&#10;Automatisch gegenereerde beschrijving">
            <a:extLst>
              <a:ext uri="{FF2B5EF4-FFF2-40B4-BE49-F238E27FC236}">
                <a16:creationId xmlns:a16="http://schemas.microsoft.com/office/drawing/2014/main" id="{2A9467D3-DE51-2646-8867-E322A39D0A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1789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ank, buiten, grond&#10;&#10;Automatisch gegenereerde beschrijving">
            <a:extLst>
              <a:ext uri="{FF2B5EF4-FFF2-40B4-BE49-F238E27FC236}">
                <a16:creationId xmlns:a16="http://schemas.microsoft.com/office/drawing/2014/main" id="{5453DFF1-466F-3B44-92B8-C5A8808692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0504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tuin, omgeven&#10;&#10;Automatisch gegenereerde beschrijving">
            <a:extLst>
              <a:ext uri="{FF2B5EF4-FFF2-40B4-BE49-F238E27FC236}">
                <a16:creationId xmlns:a16="http://schemas.microsoft.com/office/drawing/2014/main" id="{BC9E0706-B839-8F48-89A7-CDBAA1D7E3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2755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groente&#10;&#10;Automatisch gegenereerde beschrijving">
            <a:extLst>
              <a:ext uri="{FF2B5EF4-FFF2-40B4-BE49-F238E27FC236}">
                <a16:creationId xmlns:a16="http://schemas.microsoft.com/office/drawing/2014/main" id="{E46BE9FE-718D-FA41-81EF-FEE531D022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367644" y="1097171"/>
            <a:ext cx="6408712" cy="4806534"/>
          </a:xfrm>
          <a:prstGeom prst="rect">
            <a:avLst/>
          </a:prstGeom>
        </p:spPr>
      </p:pic>
    </p:spTree>
    <p:extLst>
      <p:ext uri="{BB962C8B-B14F-4D97-AF65-F5344CB8AC3E}">
        <p14:creationId xmlns:p14="http://schemas.microsoft.com/office/powerpoint/2010/main" val="19937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02315-1AB2-6F45-AC0A-913154D8FB67}"/>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Border Victoriakas</a:t>
            </a:r>
          </a:p>
        </p:txBody>
      </p:sp>
    </p:spTree>
    <p:extLst>
      <p:ext uri="{BB962C8B-B14F-4D97-AF65-F5344CB8AC3E}">
        <p14:creationId xmlns:p14="http://schemas.microsoft.com/office/powerpoint/2010/main" val="458224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groente&#10;&#10;Automatisch gegenereerde beschrijving">
            <a:extLst>
              <a:ext uri="{FF2B5EF4-FFF2-40B4-BE49-F238E27FC236}">
                <a16:creationId xmlns:a16="http://schemas.microsoft.com/office/drawing/2014/main" id="{6346A7FE-C45F-1A4E-8600-5358E2C966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6794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10;&#10;Automatisch gegenereerde beschrijving">
            <a:extLst>
              <a:ext uri="{FF2B5EF4-FFF2-40B4-BE49-F238E27FC236}">
                <a16:creationId xmlns:a16="http://schemas.microsoft.com/office/drawing/2014/main" id="{070DB71D-8C71-664B-83DF-E5F1F222EE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9212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plant, agave&#10;&#10;Automatisch gegenereerde beschrijving">
            <a:extLst>
              <a:ext uri="{FF2B5EF4-FFF2-40B4-BE49-F238E27FC236}">
                <a16:creationId xmlns:a16="http://schemas.microsoft.com/office/drawing/2014/main" id="{D94C93CE-DC1C-F347-8169-59FA330D04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2577" y="0"/>
            <a:ext cx="4738845" cy="6858000"/>
          </a:xfrm>
          <a:prstGeom prst="rect">
            <a:avLst/>
          </a:prstGeom>
        </p:spPr>
      </p:pic>
    </p:spTree>
    <p:extLst>
      <p:ext uri="{BB962C8B-B14F-4D97-AF65-F5344CB8AC3E}">
        <p14:creationId xmlns:p14="http://schemas.microsoft.com/office/powerpoint/2010/main" val="2048882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gras, plant&#10;&#10;Automatisch gegenereerde beschrijving">
            <a:extLst>
              <a:ext uri="{FF2B5EF4-FFF2-40B4-BE49-F238E27FC236}">
                <a16:creationId xmlns:a16="http://schemas.microsoft.com/office/drawing/2014/main" id="{B14F77D6-4468-9646-B372-2A3D49506F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9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plant, tuin&#10;&#10;Automatisch gegenereerde beschrijving">
            <a:extLst>
              <a:ext uri="{FF2B5EF4-FFF2-40B4-BE49-F238E27FC236}">
                <a16:creationId xmlns:a16="http://schemas.microsoft.com/office/drawing/2014/main" id="{1E86F590-089C-DA4B-985C-AEA02A1E94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4243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plant, boom&#10;&#10;Automatisch gegenereerde beschrijving">
            <a:extLst>
              <a:ext uri="{FF2B5EF4-FFF2-40B4-BE49-F238E27FC236}">
                <a16:creationId xmlns:a16="http://schemas.microsoft.com/office/drawing/2014/main" id="{CAC51BA0-72C2-4B45-BA78-DC899915F7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41428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grond, buiten, plant, groente&#10;&#10;Automatisch gegenereerde beschrijving">
            <a:extLst>
              <a:ext uri="{FF2B5EF4-FFF2-40B4-BE49-F238E27FC236}">
                <a16:creationId xmlns:a16="http://schemas.microsoft.com/office/drawing/2014/main" id="{C55A8B50-E2A8-904C-ADEB-03D117038B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8773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863588" y="2835220"/>
            <a:ext cx="7416824" cy="1330436"/>
          </a:xfrm>
        </p:spPr>
        <p:txBody>
          <a:bodyPr/>
          <a:lstStyle/>
          <a:p>
            <a:r>
              <a:rPr lang="nl-BE" sz="2800" b="1" i="1" dirty="0">
                <a:solidFill>
                  <a:schemeClr val="accent4"/>
                </a:solidFill>
                <a:latin typeface="Helvetica" pitchFamily="2" charset="0"/>
              </a:rPr>
              <a:t>Border Ledeganckstraat</a:t>
            </a:r>
            <a:br>
              <a:rPr lang="nl-BE" sz="2800" b="1" i="1" dirty="0">
                <a:solidFill>
                  <a:schemeClr val="accent4"/>
                </a:solidFill>
                <a:latin typeface="Helvetica" pitchFamily="2" charset="0"/>
              </a:rPr>
            </a:br>
            <a:r>
              <a:rPr lang="nl-BE" sz="2800" b="1" i="1" dirty="0">
                <a:solidFill>
                  <a:schemeClr val="accent4"/>
                </a:solidFill>
                <a:latin typeface="Helvetica" pitchFamily="2" charset="0"/>
              </a:rPr>
              <a:t>BLS</a:t>
            </a:r>
          </a:p>
        </p:txBody>
      </p:sp>
    </p:spTree>
    <p:extLst>
      <p:ext uri="{BB962C8B-B14F-4D97-AF65-F5344CB8AC3E}">
        <p14:creationId xmlns:p14="http://schemas.microsoft.com/office/powerpoint/2010/main" val="3188797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plant, stof&#10;&#10;Automatisch gegenereerde beschrijving">
            <a:extLst>
              <a:ext uri="{FF2B5EF4-FFF2-40B4-BE49-F238E27FC236}">
                <a16:creationId xmlns:a16="http://schemas.microsoft.com/office/drawing/2014/main" id="{8116E312-D846-8F4B-9BA0-53F1C859A6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2043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plant, buiten, groente&#10;&#10;Automatisch gegenereerde beschrijving">
            <a:extLst>
              <a:ext uri="{FF2B5EF4-FFF2-40B4-BE49-F238E27FC236}">
                <a16:creationId xmlns:a16="http://schemas.microsoft.com/office/drawing/2014/main" id="{1095061C-F9B5-2740-9F08-276DABB7AD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45610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plant, sla, groente&#10;&#10;Automatisch gegenereerde beschrijving">
            <a:extLst>
              <a:ext uri="{FF2B5EF4-FFF2-40B4-BE49-F238E27FC236}">
                <a16:creationId xmlns:a16="http://schemas.microsoft.com/office/drawing/2014/main" id="{641838EA-82D5-0140-AF9C-D9DAACA48A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9413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Mediterrane afdeling</a:t>
            </a:r>
            <a:br>
              <a:rPr lang="nl-BE" sz="2800" b="1" i="1" dirty="0">
                <a:solidFill>
                  <a:schemeClr val="accent4"/>
                </a:solidFill>
                <a:latin typeface="Helvetica" pitchFamily="2" charset="0"/>
              </a:rPr>
            </a:br>
            <a:r>
              <a:rPr lang="nl-BE" sz="2800" b="1" i="1" dirty="0">
                <a:solidFill>
                  <a:schemeClr val="accent4"/>
                </a:solidFill>
                <a:latin typeface="Helvetica" pitchFamily="2" charset="0"/>
              </a:rPr>
              <a:t>MDT</a:t>
            </a:r>
          </a:p>
        </p:txBody>
      </p:sp>
    </p:spTree>
    <p:extLst>
      <p:ext uri="{BB962C8B-B14F-4D97-AF65-F5344CB8AC3E}">
        <p14:creationId xmlns:p14="http://schemas.microsoft.com/office/powerpoint/2010/main" val="22874154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6E06989-2AD0-694F-A460-2A465DD4B8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7755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aarde&#10;&#10;Automatisch gegenereerde beschrijving">
            <a:extLst>
              <a:ext uri="{FF2B5EF4-FFF2-40B4-BE49-F238E27FC236}">
                <a16:creationId xmlns:a16="http://schemas.microsoft.com/office/drawing/2014/main" id="{8E2F97BC-F7C5-B949-A3F2-49D0031A00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26427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F86173EF-112F-B646-AC21-43572F9039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69635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as, plant&#10;&#10;Automatisch gegenereerde beschrijving">
            <a:extLst>
              <a:ext uri="{FF2B5EF4-FFF2-40B4-BE49-F238E27FC236}">
                <a16:creationId xmlns:a16="http://schemas.microsoft.com/office/drawing/2014/main" id="{CE4D4FD6-E7B6-A64B-9114-190D10895C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8031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10;&#10;Automatisch gegenereerde beschrijving">
            <a:extLst>
              <a:ext uri="{FF2B5EF4-FFF2-40B4-BE49-F238E27FC236}">
                <a16:creationId xmlns:a16="http://schemas.microsoft.com/office/drawing/2014/main" id="{6297181B-A4D9-1C4E-A96B-FAE14C1104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6723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10;&#10;Automatisch gegenereerde beschrijving">
            <a:extLst>
              <a:ext uri="{FF2B5EF4-FFF2-40B4-BE49-F238E27FC236}">
                <a16:creationId xmlns:a16="http://schemas.microsoft.com/office/drawing/2014/main" id="{DCC139F0-1D35-AD47-90F9-FFF6EA0F50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8590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as, grond&#10;&#10;Automatisch gegenereerde beschrijving">
            <a:extLst>
              <a:ext uri="{FF2B5EF4-FFF2-40B4-BE49-F238E27FC236}">
                <a16:creationId xmlns:a16="http://schemas.microsoft.com/office/drawing/2014/main" id="{385F5B08-ECAB-DB46-AB3E-2AD318B9C9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01080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steen&#10;&#10;Automatisch gegenereerde beschrijving">
            <a:extLst>
              <a:ext uri="{FF2B5EF4-FFF2-40B4-BE49-F238E27FC236}">
                <a16:creationId xmlns:a16="http://schemas.microsoft.com/office/drawing/2014/main" id="{E1A0E653-61A5-1F49-AFE8-C85D44454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26429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 steen&#10;&#10;Automatisch gegenereerde beschrijving">
            <a:extLst>
              <a:ext uri="{FF2B5EF4-FFF2-40B4-BE49-F238E27FC236}">
                <a16:creationId xmlns:a16="http://schemas.microsoft.com/office/drawing/2014/main" id="{21F47CA6-33BB-F34A-86B8-BBC5A941E9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5592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975DAA88-7C3B-4A44-A177-5548F02C36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98526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blad, boom&#10;&#10;Automatisch gegenereerde beschrijving">
            <a:extLst>
              <a:ext uri="{FF2B5EF4-FFF2-40B4-BE49-F238E27FC236}">
                <a16:creationId xmlns:a16="http://schemas.microsoft.com/office/drawing/2014/main" id="{AB799CE4-6BC5-804A-8647-98101069D0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99767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gras, plant&#10;&#10;Automatisch gegenereerde beschrijving">
            <a:extLst>
              <a:ext uri="{FF2B5EF4-FFF2-40B4-BE49-F238E27FC236}">
                <a16:creationId xmlns:a16="http://schemas.microsoft.com/office/drawing/2014/main" id="{FB467C44-F8F7-1A48-9AB9-950F2AB67F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42120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groente&#10;&#10;Automatisch gegenereerde beschrijving">
            <a:extLst>
              <a:ext uri="{FF2B5EF4-FFF2-40B4-BE49-F238E27FC236}">
                <a16:creationId xmlns:a16="http://schemas.microsoft.com/office/drawing/2014/main" id="{4CAB9410-C044-AF44-8A38-FCEF9A190C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62032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blad, groen&#10;&#10;Automatisch gegenereerde beschrijving">
            <a:extLst>
              <a:ext uri="{FF2B5EF4-FFF2-40B4-BE49-F238E27FC236}">
                <a16:creationId xmlns:a16="http://schemas.microsoft.com/office/drawing/2014/main" id="{2C90CED2-8EBE-B141-A71D-99BF99B26C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989865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steen&#10;&#10;Automatisch gegenereerde beschrijving">
            <a:extLst>
              <a:ext uri="{FF2B5EF4-FFF2-40B4-BE49-F238E27FC236}">
                <a16:creationId xmlns:a16="http://schemas.microsoft.com/office/drawing/2014/main" id="{19EE6408-FFBB-0745-8FC4-ECF3A2267C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07332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6C50607C-5060-0A43-8928-2222287711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242516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palm&#10;&#10;Automatisch gegenereerde beschrijving">
            <a:extLst>
              <a:ext uri="{FF2B5EF4-FFF2-40B4-BE49-F238E27FC236}">
                <a16:creationId xmlns:a16="http://schemas.microsoft.com/office/drawing/2014/main" id="{2C5A9481-A4E5-7F46-AA01-64F9DDCB47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4161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grond, boom&#10;&#10;Automatisch gegenereerde beschrijving">
            <a:extLst>
              <a:ext uri="{FF2B5EF4-FFF2-40B4-BE49-F238E27FC236}">
                <a16:creationId xmlns:a16="http://schemas.microsoft.com/office/drawing/2014/main" id="{72F3CFB1-B12F-A14B-870F-8BBFB6694B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41390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A42C538B-0DE2-A145-BA1A-522C17696C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88319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 tuin&#10;&#10;Automatisch gegenereerde beschrijving">
            <a:extLst>
              <a:ext uri="{FF2B5EF4-FFF2-40B4-BE49-F238E27FC236}">
                <a16:creationId xmlns:a16="http://schemas.microsoft.com/office/drawing/2014/main" id="{811520D6-8841-3F42-AF29-9FA1250851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92299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10;&#10;Automatisch gegenereerde beschrijving">
            <a:extLst>
              <a:ext uri="{FF2B5EF4-FFF2-40B4-BE49-F238E27FC236}">
                <a16:creationId xmlns:a16="http://schemas.microsoft.com/office/drawing/2014/main" id="{9E4BFDCD-3914-F341-BB54-BE72958B0F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60119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863588" y="2835220"/>
            <a:ext cx="7416824" cy="1330436"/>
          </a:xfrm>
        </p:spPr>
        <p:txBody>
          <a:bodyPr/>
          <a:lstStyle/>
          <a:p>
            <a:r>
              <a:rPr lang="nl-BE" sz="2800" b="1" i="1" dirty="0">
                <a:solidFill>
                  <a:schemeClr val="accent4"/>
                </a:solidFill>
                <a:latin typeface="Helvetica" pitchFamily="2" charset="0"/>
              </a:rPr>
              <a:t>Border Ingangsgebouw (rechts)</a:t>
            </a:r>
            <a:br>
              <a:rPr lang="nl-BE" sz="2800" b="1" i="1" dirty="0">
                <a:solidFill>
                  <a:schemeClr val="accent4"/>
                </a:solidFill>
                <a:latin typeface="Helvetica" pitchFamily="2" charset="0"/>
              </a:rPr>
            </a:br>
            <a:r>
              <a:rPr lang="nl-BE" sz="2800" b="1" i="1" dirty="0">
                <a:solidFill>
                  <a:schemeClr val="accent4"/>
                </a:solidFill>
                <a:latin typeface="Helvetica" pitchFamily="2" charset="0"/>
              </a:rPr>
              <a:t>BIG 200</a:t>
            </a:r>
          </a:p>
        </p:txBody>
      </p:sp>
    </p:spTree>
    <p:extLst>
      <p:ext uri="{BB962C8B-B14F-4D97-AF65-F5344CB8AC3E}">
        <p14:creationId xmlns:p14="http://schemas.microsoft.com/office/powerpoint/2010/main" val="2594411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10;&#10;Automatisch gegenereerde beschrijving">
            <a:extLst>
              <a:ext uri="{FF2B5EF4-FFF2-40B4-BE49-F238E27FC236}">
                <a16:creationId xmlns:a16="http://schemas.microsoft.com/office/drawing/2014/main" id="{629DE4FE-D4C9-3548-8482-A75DACE379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50512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 bloem&#10;&#10;Automatisch gegenereerde beschrijving">
            <a:extLst>
              <a:ext uri="{FF2B5EF4-FFF2-40B4-BE49-F238E27FC236}">
                <a16:creationId xmlns:a16="http://schemas.microsoft.com/office/drawing/2014/main" id="{061B53BF-EEB8-0342-822A-DA00EC4EDE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80289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plant&#10;&#10;Automatisch gegenereerde beschrijving">
            <a:extLst>
              <a:ext uri="{FF2B5EF4-FFF2-40B4-BE49-F238E27FC236}">
                <a16:creationId xmlns:a16="http://schemas.microsoft.com/office/drawing/2014/main" id="{5BF5DD28-C9C6-C44E-AB0C-81413F72C1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00188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10;&#10;Automatisch gegenereerde beschrijving">
            <a:extLst>
              <a:ext uri="{FF2B5EF4-FFF2-40B4-BE49-F238E27FC236}">
                <a16:creationId xmlns:a16="http://schemas.microsoft.com/office/drawing/2014/main" id="{371DEF10-41B7-C24F-9763-EC6445ED6F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38083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10;&#10;Automatisch gegenereerde beschrijving">
            <a:extLst>
              <a:ext uri="{FF2B5EF4-FFF2-40B4-BE49-F238E27FC236}">
                <a16:creationId xmlns:a16="http://schemas.microsoft.com/office/drawing/2014/main" id="{D4B96261-462F-C547-99F1-AFBFE6AD5D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71542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9BD52B-93B7-A042-A106-8403B350533F}"/>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Border Ingangsgebouw (links)</a:t>
            </a:r>
            <a:br>
              <a:rPr lang="nl-BE" sz="2800" b="1" i="1" dirty="0">
                <a:solidFill>
                  <a:schemeClr val="accent4"/>
                </a:solidFill>
                <a:latin typeface="Helvetica" pitchFamily="2" charset="0"/>
              </a:rPr>
            </a:br>
            <a:r>
              <a:rPr lang="nl-BE" sz="2800" b="1" i="1" dirty="0">
                <a:solidFill>
                  <a:schemeClr val="accent4"/>
                </a:solidFill>
                <a:latin typeface="Helvetica" pitchFamily="2" charset="0"/>
              </a:rPr>
              <a:t>BIG 100</a:t>
            </a:r>
          </a:p>
        </p:txBody>
      </p:sp>
    </p:spTree>
    <p:extLst>
      <p:ext uri="{BB962C8B-B14F-4D97-AF65-F5344CB8AC3E}">
        <p14:creationId xmlns:p14="http://schemas.microsoft.com/office/powerpoint/2010/main" val="3835946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groen, boom&#10;&#10;Automatisch gegenereerde beschrijving">
            <a:extLst>
              <a:ext uri="{FF2B5EF4-FFF2-40B4-BE49-F238E27FC236}">
                <a16:creationId xmlns:a16="http://schemas.microsoft.com/office/drawing/2014/main" id="{2A425E34-3E1A-6B4E-9923-87096BD1FE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36028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gras, plant&#10;&#10;Automatisch gegenereerde beschrijving">
            <a:extLst>
              <a:ext uri="{FF2B5EF4-FFF2-40B4-BE49-F238E27FC236}">
                <a16:creationId xmlns:a16="http://schemas.microsoft.com/office/drawing/2014/main" id="{81EC8576-3D10-8046-9A41-8AC1AB1E91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12959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venster, bloem&#10;&#10;Automatisch gegenereerde beschrijving">
            <a:extLst>
              <a:ext uri="{FF2B5EF4-FFF2-40B4-BE49-F238E27FC236}">
                <a16:creationId xmlns:a16="http://schemas.microsoft.com/office/drawing/2014/main" id="{7E99889E-5AE4-914E-8DD8-C5FDE85F41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415974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groente&#10;&#10;Automatisch gegenereerde beschrijving">
            <a:extLst>
              <a:ext uri="{FF2B5EF4-FFF2-40B4-BE49-F238E27FC236}">
                <a16:creationId xmlns:a16="http://schemas.microsoft.com/office/drawing/2014/main" id="{ACE95058-B708-3E4B-B5EF-7D651442AF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546854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groente, plant&#10;&#10;Automatisch gegenereerde beschrijving">
            <a:extLst>
              <a:ext uri="{FF2B5EF4-FFF2-40B4-BE49-F238E27FC236}">
                <a16:creationId xmlns:a16="http://schemas.microsoft.com/office/drawing/2014/main" id="{AC0AD762-3BBF-8343-BFA1-E4D01DE5EE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42526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stof, plant&#10;&#10;Automatisch gegenereerde beschrijving">
            <a:extLst>
              <a:ext uri="{FF2B5EF4-FFF2-40B4-BE49-F238E27FC236}">
                <a16:creationId xmlns:a16="http://schemas.microsoft.com/office/drawing/2014/main" id="{6C305868-3BC7-5446-A28E-664D060606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62362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tuin&#10;&#10;Automatisch gegenereerde beschrijving">
            <a:extLst>
              <a:ext uri="{FF2B5EF4-FFF2-40B4-BE49-F238E27FC236}">
                <a16:creationId xmlns:a16="http://schemas.microsoft.com/office/drawing/2014/main" id="{3B87A2EC-D108-844F-B18B-428F586D98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46870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99DEE-E8AB-824E-A221-26128408124D}"/>
              </a:ext>
            </a:extLst>
          </p:cNvPr>
          <p:cNvSpPr>
            <a:spLocks noGrp="1"/>
          </p:cNvSpPr>
          <p:nvPr>
            <p:ph type="title"/>
          </p:nvPr>
        </p:nvSpPr>
        <p:spPr>
          <a:xfrm>
            <a:off x="685800" y="2786063"/>
            <a:ext cx="7772400" cy="1143000"/>
          </a:xfrm>
        </p:spPr>
        <p:txBody>
          <a:bodyPr/>
          <a:lstStyle/>
          <a:p>
            <a:r>
              <a:rPr lang="nl-BE" sz="2800" b="1" i="1" dirty="0">
                <a:solidFill>
                  <a:schemeClr val="accent4"/>
                </a:solidFill>
                <a:latin typeface="Helvetica" pitchFamily="2" charset="0"/>
              </a:rPr>
              <a:t>Systematische afdeling Monocotylen</a:t>
            </a:r>
            <a:br>
              <a:rPr lang="nl-BE" sz="2800" b="1" i="1" dirty="0">
                <a:solidFill>
                  <a:schemeClr val="accent4"/>
                </a:solidFill>
                <a:latin typeface="Helvetica" pitchFamily="2" charset="0"/>
              </a:rPr>
            </a:br>
            <a:r>
              <a:rPr lang="nl-BE" sz="2800" b="1" i="1" dirty="0">
                <a:solidFill>
                  <a:schemeClr val="accent4"/>
                </a:solidFill>
                <a:latin typeface="Helvetica" pitchFamily="2" charset="0"/>
              </a:rPr>
              <a:t>SMC</a:t>
            </a:r>
          </a:p>
        </p:txBody>
      </p:sp>
    </p:spTree>
    <p:extLst>
      <p:ext uri="{BB962C8B-B14F-4D97-AF65-F5344CB8AC3E}">
        <p14:creationId xmlns:p14="http://schemas.microsoft.com/office/powerpoint/2010/main" val="31361361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tuin&#10;&#10;Automatisch gegenereerde beschrijving">
            <a:extLst>
              <a:ext uri="{FF2B5EF4-FFF2-40B4-BE49-F238E27FC236}">
                <a16:creationId xmlns:a16="http://schemas.microsoft.com/office/drawing/2014/main" id="{69783CE4-4F65-B949-8084-B30E8A2453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50476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10;&#10;Automatisch gegenereerde beschrijving">
            <a:extLst>
              <a:ext uri="{FF2B5EF4-FFF2-40B4-BE49-F238E27FC236}">
                <a16:creationId xmlns:a16="http://schemas.microsoft.com/office/drawing/2014/main" id="{7823EF39-D806-EF44-83E6-8F5B332154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824431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62B57A-AF54-5148-A002-84E5125F23A9}"/>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Kleine Vijver</a:t>
            </a:r>
            <a:br>
              <a:rPr lang="nl-BE" sz="2800" b="1" i="1" dirty="0">
                <a:solidFill>
                  <a:schemeClr val="accent4"/>
                </a:solidFill>
                <a:latin typeface="Helvetica" pitchFamily="2" charset="0"/>
              </a:rPr>
            </a:br>
            <a:r>
              <a:rPr lang="nl-BE" sz="2800" b="1" i="1" dirty="0">
                <a:solidFill>
                  <a:schemeClr val="accent4"/>
                </a:solidFill>
                <a:latin typeface="Helvetica" pitchFamily="2" charset="0"/>
              </a:rPr>
              <a:t>KLV</a:t>
            </a:r>
          </a:p>
        </p:txBody>
      </p:sp>
    </p:spTree>
    <p:extLst>
      <p:ext uri="{BB962C8B-B14F-4D97-AF65-F5344CB8AC3E}">
        <p14:creationId xmlns:p14="http://schemas.microsoft.com/office/powerpoint/2010/main" val="3090590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boom, tuin&#10;&#10;Automatisch gegenereerde beschrijving">
            <a:extLst>
              <a:ext uri="{FF2B5EF4-FFF2-40B4-BE49-F238E27FC236}">
                <a16:creationId xmlns:a16="http://schemas.microsoft.com/office/drawing/2014/main" id="{90B522D5-E6FD-ED4B-B13C-B9C1EAD454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98969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boom, plant&#10;&#10;Automatisch gegenereerde beschrijving">
            <a:extLst>
              <a:ext uri="{FF2B5EF4-FFF2-40B4-BE49-F238E27FC236}">
                <a16:creationId xmlns:a16="http://schemas.microsoft.com/office/drawing/2014/main" id="{D80AB079-11F7-B646-9AE5-A788210E99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07230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BBBF1B-BDEA-9644-8A04-ABF13DE62D15}"/>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Bij de Orangerie</a:t>
            </a:r>
          </a:p>
        </p:txBody>
      </p:sp>
    </p:spTree>
    <p:extLst>
      <p:ext uri="{BB962C8B-B14F-4D97-AF65-F5344CB8AC3E}">
        <p14:creationId xmlns:p14="http://schemas.microsoft.com/office/powerpoint/2010/main" val="37727045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10;&#10;Automatisch gegenereerde beschrijving">
            <a:extLst>
              <a:ext uri="{FF2B5EF4-FFF2-40B4-BE49-F238E27FC236}">
                <a16:creationId xmlns:a16="http://schemas.microsoft.com/office/drawing/2014/main" id="{E4925BF1-8071-0240-9319-C0E8A5BEA7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85831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10;&#10;Automatisch gegenereerde beschrijving">
            <a:extLst>
              <a:ext uri="{FF2B5EF4-FFF2-40B4-BE49-F238E27FC236}">
                <a16:creationId xmlns:a16="http://schemas.microsoft.com/office/drawing/2014/main" id="{080AC960-78CE-E344-816E-1A0675760B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92139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46C6E23-3489-C444-AFD1-5C4E14C250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746118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Arboretum</a:t>
            </a:r>
          </a:p>
        </p:txBody>
      </p:sp>
    </p:spTree>
    <p:extLst>
      <p:ext uri="{BB962C8B-B14F-4D97-AF65-F5344CB8AC3E}">
        <p14:creationId xmlns:p14="http://schemas.microsoft.com/office/powerpoint/2010/main" val="5490619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gras, plant&#10;&#10;Automatisch gegenereerde beschrijving">
            <a:extLst>
              <a:ext uri="{FF2B5EF4-FFF2-40B4-BE49-F238E27FC236}">
                <a16:creationId xmlns:a16="http://schemas.microsoft.com/office/drawing/2014/main" id="{312C5DDD-940C-E041-BBFE-AA304AD07B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57397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gras, plant&#10;&#10;Automatisch gegenereerde beschrijving">
            <a:extLst>
              <a:ext uri="{FF2B5EF4-FFF2-40B4-BE49-F238E27FC236}">
                <a16:creationId xmlns:a16="http://schemas.microsoft.com/office/drawing/2014/main" id="{366E1CE0-4FF2-1747-BB9C-4E119E74F1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73303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groen, plant&#10;&#10;Automatisch gegenereerde beschrijving">
            <a:extLst>
              <a:ext uri="{FF2B5EF4-FFF2-40B4-BE49-F238E27FC236}">
                <a16:creationId xmlns:a16="http://schemas.microsoft.com/office/drawing/2014/main" id="{40D6BF55-5ACE-9248-AF0C-06FD7728BA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0473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groente&#10;&#10;Automatisch gegenereerde beschrijving">
            <a:extLst>
              <a:ext uri="{FF2B5EF4-FFF2-40B4-BE49-F238E27FC236}">
                <a16:creationId xmlns:a16="http://schemas.microsoft.com/office/drawing/2014/main" id="{E8B9ACA7-8FC0-E84B-9C63-64B29A0CE6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9844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bos, groente&#10;&#10;Automatisch gegenereerde beschrijving">
            <a:extLst>
              <a:ext uri="{FF2B5EF4-FFF2-40B4-BE49-F238E27FC236}">
                <a16:creationId xmlns:a16="http://schemas.microsoft.com/office/drawing/2014/main" id="{9D7D093B-9AB2-3446-BB4F-C42CED8838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15497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as, plant&#10;&#10;Automatisch gegenereerde beschrijving">
            <a:extLst>
              <a:ext uri="{FF2B5EF4-FFF2-40B4-BE49-F238E27FC236}">
                <a16:creationId xmlns:a16="http://schemas.microsoft.com/office/drawing/2014/main" id="{5AE4A02A-3A0F-8C48-A926-4E004BDED2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38933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as, grond&#10;&#10;Automatisch gegenereerde beschrijving">
            <a:extLst>
              <a:ext uri="{FF2B5EF4-FFF2-40B4-BE49-F238E27FC236}">
                <a16:creationId xmlns:a16="http://schemas.microsoft.com/office/drawing/2014/main" id="{C87E7C20-3BE8-AB45-A4F5-227E06CCFE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8721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oom, buiten, gras, plant&#10;&#10;Automatisch gegenereerde beschrijving">
            <a:extLst>
              <a:ext uri="{FF2B5EF4-FFF2-40B4-BE49-F238E27FC236}">
                <a16:creationId xmlns:a16="http://schemas.microsoft.com/office/drawing/2014/main" id="{7DB55B71-B762-6747-B475-C4EDDE56CD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57715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ond, gras&#10;&#10;Automatisch gegenereerde beschrijving">
            <a:extLst>
              <a:ext uri="{FF2B5EF4-FFF2-40B4-BE49-F238E27FC236}">
                <a16:creationId xmlns:a16="http://schemas.microsoft.com/office/drawing/2014/main" id="{8C7D5501-25D5-8647-80C4-AA89136353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9313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oom, buiten, grond&#10;&#10;Automatisch gegenereerde beschrijving">
            <a:extLst>
              <a:ext uri="{FF2B5EF4-FFF2-40B4-BE49-F238E27FC236}">
                <a16:creationId xmlns:a16="http://schemas.microsoft.com/office/drawing/2014/main" id="{DAA41662-E207-4848-A556-FC30541F29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59877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grond, boom&#10;&#10;Automatisch gegenereerde beschrijving">
            <a:extLst>
              <a:ext uri="{FF2B5EF4-FFF2-40B4-BE49-F238E27FC236}">
                <a16:creationId xmlns:a16="http://schemas.microsoft.com/office/drawing/2014/main" id="{92951B35-8819-B84A-92A2-68F28EFC09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28329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as, plant&#10;&#10;Automatisch gegenereerde beschrijving">
            <a:extLst>
              <a:ext uri="{FF2B5EF4-FFF2-40B4-BE49-F238E27FC236}">
                <a16:creationId xmlns:a16="http://schemas.microsoft.com/office/drawing/2014/main" id="{8C94A07D-E9AD-4149-8BD3-473DFD7825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562354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grond, plant&#10;&#10;Automatisch gegenereerde beschrijving">
            <a:extLst>
              <a:ext uri="{FF2B5EF4-FFF2-40B4-BE49-F238E27FC236}">
                <a16:creationId xmlns:a16="http://schemas.microsoft.com/office/drawing/2014/main" id="{B7A9DF55-2517-894D-A6EC-ADBF5C084F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78462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stof, plant&#10;&#10;Automatisch gegenereerde beschrijving">
            <a:extLst>
              <a:ext uri="{FF2B5EF4-FFF2-40B4-BE49-F238E27FC236}">
                <a16:creationId xmlns:a16="http://schemas.microsoft.com/office/drawing/2014/main" id="{91E79E64-28F3-B34A-BD11-7526BFFF8F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63954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10;&#10;Automatisch gegenereerde beschrijving">
            <a:extLst>
              <a:ext uri="{FF2B5EF4-FFF2-40B4-BE49-F238E27FC236}">
                <a16:creationId xmlns:a16="http://schemas.microsoft.com/office/drawing/2014/main" id="{3B9317E8-0194-BE4B-B97F-40A05FC027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88748453"/>
      </p:ext>
    </p:extLst>
  </p:cSld>
  <p:clrMapOvr>
    <a:masterClrMapping/>
  </p:clrMapOvr>
</p:sld>
</file>

<file path=ppt/theme/theme1.xml><?xml version="1.0" encoding="utf-8"?>
<a:theme xmlns:a="http://schemas.openxmlformats.org/drawingml/2006/main" name="Default Design">
  <a:themeElements>
    <a:clrScheme name="Aangepast 6">
      <a:dk1>
        <a:srgbClr val="FFFFFF"/>
      </a:dk1>
      <a:lt1>
        <a:srgbClr val="FFFFFF"/>
      </a:lt1>
      <a:dk2>
        <a:srgbClr val="FFFFFF"/>
      </a:dk2>
      <a:lt2>
        <a:srgbClr val="FFFFFF"/>
      </a:lt2>
      <a:accent1>
        <a:srgbClr val="FFFFFF"/>
      </a:accent1>
      <a:accent2>
        <a:srgbClr val="FFFFFF"/>
      </a:accent2>
      <a:accent3>
        <a:srgbClr val="AAAAE2"/>
      </a:accent3>
      <a:accent4>
        <a:srgbClr val="000000"/>
      </a:accent4>
      <a:accent5>
        <a:srgbClr val="AAE2CA"/>
      </a:accent5>
      <a:accent6>
        <a:srgbClr val="FFFFFF"/>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30955</TotalTime>
  <Words>6455</Words>
  <Application>Microsoft Macintosh PowerPoint</Application>
  <PresentationFormat>Diavoorstelling (4:3)</PresentationFormat>
  <Paragraphs>1035</Paragraphs>
  <Slides>156</Slides>
  <Notes>148</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156</vt:i4>
      </vt:variant>
    </vt:vector>
  </HeadingPairs>
  <TitlesOfParts>
    <vt:vector size="160" baseType="lpstr">
      <vt:lpstr>Helvetica</vt:lpstr>
      <vt:lpstr>Times</vt:lpstr>
      <vt:lpstr>Times New Roman</vt:lpstr>
      <vt:lpstr>Default Design</vt:lpstr>
      <vt:lpstr>Welkom op de negende virtuele rondleiding in de Plantentuin, woensdag 14 april 2021</vt:lpstr>
      <vt:lpstr>PowerPoint-presentatie</vt:lpstr>
      <vt:lpstr>PowerPoint-presentatie</vt:lpstr>
      <vt:lpstr>Border Ledeganckstraat BLS</vt:lpstr>
      <vt:lpstr>PowerPoint-presentatie</vt:lpstr>
      <vt:lpstr>PowerPoint-presentatie</vt:lpstr>
      <vt:lpstr>PowerPoint-presentatie</vt:lpstr>
      <vt:lpstr>PowerPoint-presentatie</vt:lpstr>
      <vt:lpstr>PowerPoint-presentatie</vt:lpstr>
      <vt:lpstr>PowerPoint-presentatie</vt:lpstr>
      <vt:lpstr>Systematiek Eudicotylen SEU</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Border Subtropica</vt:lpstr>
      <vt:lpstr>PowerPoint-presentatie</vt:lpstr>
      <vt:lpstr>PowerPoint-presentatie</vt:lpstr>
      <vt:lpstr>PowerPoint-presentatie</vt:lpstr>
      <vt:lpstr>Border Victoriakas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Mediterrane afdeling MDT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Border Ingangsgebouw (rechts) BIG 200</vt:lpstr>
      <vt:lpstr>PowerPoint-presentatie</vt:lpstr>
      <vt:lpstr>PowerPoint-presentatie</vt:lpstr>
      <vt:lpstr>PowerPoint-presentatie</vt:lpstr>
      <vt:lpstr>PowerPoint-presentatie</vt:lpstr>
      <vt:lpstr>PowerPoint-presentatie</vt:lpstr>
      <vt:lpstr>Border Ingangsgebouw (links) BIG 100</vt:lpstr>
      <vt:lpstr>PowerPoint-presentatie</vt:lpstr>
      <vt:lpstr>PowerPoint-presentatie</vt:lpstr>
      <vt:lpstr>PowerPoint-presentatie</vt:lpstr>
      <vt:lpstr>PowerPoint-presentatie</vt:lpstr>
      <vt:lpstr>PowerPoint-presentatie</vt:lpstr>
      <vt:lpstr>PowerPoint-presentatie</vt:lpstr>
      <vt:lpstr>Systematische afdeling Monocotylen SMC</vt:lpstr>
      <vt:lpstr>PowerPoint-presentatie</vt:lpstr>
      <vt:lpstr>PowerPoint-presentatie</vt:lpstr>
      <vt:lpstr>Kleine Vijver KLV</vt:lpstr>
      <vt:lpstr>PowerPoint-presentatie</vt:lpstr>
      <vt:lpstr>Bij de Orangerie</vt:lpstr>
      <vt:lpstr>PowerPoint-presentatie</vt:lpstr>
      <vt:lpstr>PowerPoint-presentatie</vt:lpstr>
      <vt:lpstr>PowerPoint-presentatie</vt:lpstr>
      <vt:lpstr>Arboretum</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Systematische afdeling  Basale Bloemplanten</vt:lpstr>
      <vt:lpstr>PowerPoint-presentatie</vt:lpstr>
      <vt:lpstr>PowerPoint-presentatie</vt:lpstr>
      <vt:lpstr>PowerPoint-presentatie</vt:lpstr>
      <vt:lpstr>Rotstuin RTS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Opkweekbakken</vt:lpstr>
      <vt:lpstr>PowerPoint-presentatie</vt:lpstr>
      <vt:lpstr>PowerPoint-presentatie</vt:lpstr>
      <vt:lpstr>PowerPoint-presentatie</vt:lpstr>
      <vt:lpstr>PowerPoint-presentatie</vt:lpstr>
      <vt:lpstr>PowerPoint-presentatie</vt:lpstr>
      <vt:lpstr>Planten en Mensen PLM</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 op deze virtuele rondleiding in de Plantentuin, woendag 3 juni 2020</dc:title>
  <dc:creator>Paul Goetghebeur</dc:creator>
  <cp:lastModifiedBy>Paul Goetghebeur</cp:lastModifiedBy>
  <cp:revision>875</cp:revision>
  <dcterms:created xsi:type="dcterms:W3CDTF">2020-06-03T12:03:14Z</dcterms:created>
  <dcterms:modified xsi:type="dcterms:W3CDTF">2021-04-19T16:08:31Z</dcterms:modified>
</cp:coreProperties>
</file>